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58" r:id="rId4"/>
    <p:sldId id="259" r:id="rId5"/>
    <p:sldId id="260"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81" autoAdjust="0"/>
    <p:restoredTop sz="66362" autoAdjust="0"/>
  </p:normalViewPr>
  <p:slideViewPr>
    <p:cSldViewPr snapToGrid="0">
      <p:cViewPr varScale="1">
        <p:scale>
          <a:sx n="52" d="100"/>
          <a:sy n="52" d="100"/>
        </p:scale>
        <p:origin x="48" y="106"/>
      </p:cViewPr>
      <p:guideLst/>
    </p:cSldViewPr>
  </p:slid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F5BF1A-645D-44EA-9F25-89A9BD7B7B7F}" type="datetimeFigureOut">
              <a:rPr lang="en-US" smtClean="0"/>
              <a:t>8/11/2023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7A45F3-84AD-4149-B15A-158864AB77A8}" type="slidenum">
              <a:rPr lang="en-US" smtClean="0"/>
              <a:t>‹#›</a:t>
            </a:fld>
            <a:endParaRPr lang="en-US"/>
          </a:p>
        </p:txBody>
      </p:sp>
    </p:spTree>
    <p:extLst>
      <p:ext uri="{BB962C8B-B14F-4D97-AF65-F5344CB8AC3E}">
        <p14:creationId xmlns:p14="http://schemas.microsoft.com/office/powerpoint/2010/main" val="24106384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smtClean="0">
                <a:solidFill>
                  <a:schemeClr val="tx1"/>
                </a:solidFill>
                <a:effectLst/>
                <a:latin typeface="+mn-lt"/>
                <a:ea typeface="+mn-ea"/>
                <a:cs typeface="+mn-cs"/>
              </a:rPr>
              <a:t>Trong kỹ thuật tạo lát đĩa, dữ liệu được chia thành các phần nhỏ hơn gọi là "lát" (stripe) và được ghi lần lượt lên các ổ đĩa trong hệ thống RAID. Mỗi lát đĩa được ghi lên một ổ đĩa riêng biệt.</a:t>
            </a:r>
            <a:endParaRPr lang="en-US" sz="1200" b="0" i="0" kern="1200" dirty="0" smtClean="0">
              <a:solidFill>
                <a:schemeClr val="tx1"/>
              </a:solidFill>
              <a:effectLst/>
              <a:latin typeface="+mn-lt"/>
              <a:ea typeface="+mn-ea"/>
              <a:cs typeface="+mn-cs"/>
            </a:endParaRPr>
          </a:p>
          <a:p>
            <a:endParaRPr lang="en-US" dirty="0" smtClean="0"/>
          </a:p>
          <a:p>
            <a:r>
              <a:rPr lang="en-US" dirty="0" smtClean="0"/>
              <a:t>Kỹ</a:t>
            </a:r>
            <a:r>
              <a:rPr lang="en-US" baseline="0" dirty="0" smtClean="0"/>
              <a:t> thuật </a:t>
            </a:r>
            <a:r>
              <a:rPr lang="en-US" baseline="0" dirty="0" err="1" smtClean="0"/>
              <a:t>tạo</a:t>
            </a:r>
            <a:r>
              <a:rPr lang="en-US" baseline="0" dirty="0" smtClean="0"/>
              <a:t> </a:t>
            </a:r>
            <a:r>
              <a:rPr lang="en-US" baseline="0" dirty="0" err="1" smtClean="0"/>
              <a:t>lát</a:t>
            </a:r>
            <a:r>
              <a:rPr lang="en-US" baseline="0" dirty="0" smtClean="0"/>
              <a:t> đĩa </a:t>
            </a:r>
            <a:r>
              <a:rPr lang="en-US" baseline="0" dirty="0" err="1" smtClean="0"/>
              <a:t>là</a:t>
            </a:r>
            <a:r>
              <a:rPr lang="en-US" baseline="0" dirty="0" smtClean="0"/>
              <a:t> </a:t>
            </a:r>
            <a:r>
              <a:rPr lang="en-US" baseline="0" dirty="0" err="1" smtClean="0"/>
              <a:t>điều</a:t>
            </a:r>
            <a:r>
              <a:rPr lang="en-US" baseline="0" dirty="0" smtClean="0"/>
              <a:t> </a:t>
            </a:r>
            <a:r>
              <a:rPr lang="en-US" baseline="0" dirty="0" err="1" smtClean="0"/>
              <a:t>khiển</a:t>
            </a:r>
            <a:r>
              <a:rPr lang="en-US" baseline="0" dirty="0" smtClean="0"/>
              <a:t> RAID </a:t>
            </a:r>
            <a:r>
              <a:rPr lang="en-US" baseline="0" dirty="0" err="1" smtClean="0"/>
              <a:t>cung</a:t>
            </a:r>
            <a:r>
              <a:rPr lang="en-US" baseline="0" dirty="0" smtClean="0"/>
              <a:t> cấp khả năng ghi và </a:t>
            </a:r>
            <a:r>
              <a:rPr lang="en-US" baseline="0" dirty="0" err="1" smtClean="0"/>
              <a:t>đọc</a:t>
            </a:r>
            <a:r>
              <a:rPr lang="en-US" baseline="0" dirty="0" smtClean="0"/>
              <a:t> song </a:t>
            </a:r>
            <a:r>
              <a:rPr lang="en-US" baseline="0" dirty="0" err="1" smtClean="0"/>
              <a:t>song</a:t>
            </a:r>
            <a:r>
              <a:rPr lang="en-US" baseline="0" dirty="0" smtClean="0"/>
              <a:t> các </a:t>
            </a:r>
            <a:r>
              <a:rPr lang="en-US" baseline="0" dirty="0" err="1" smtClean="0"/>
              <a:t>khối</a:t>
            </a:r>
            <a:r>
              <a:rPr lang="en-US" baseline="0" dirty="0" smtClean="0"/>
              <a:t> </a:t>
            </a:r>
            <a:r>
              <a:rPr lang="en-US" baseline="0" dirty="0" smtClean="0">
                <a:sym typeface="Wingdings" panose="05000000000000000000" pitchFamily="2" charset="2"/>
              </a:rPr>
              <a:t> Tăng </a:t>
            </a:r>
            <a:r>
              <a:rPr lang="en-US" baseline="0" dirty="0" err="1" smtClean="0">
                <a:sym typeface="Wingdings" panose="05000000000000000000" pitchFamily="2" charset="2"/>
              </a:rPr>
              <a:t>tốc</a:t>
            </a:r>
            <a:r>
              <a:rPr lang="en-US" baseline="0" dirty="0" smtClean="0">
                <a:sym typeface="Wingdings" panose="05000000000000000000" pitchFamily="2" charset="2"/>
              </a:rPr>
              <a:t> độ </a:t>
            </a:r>
            <a:r>
              <a:rPr lang="en-US" baseline="0" dirty="0" err="1" smtClean="0">
                <a:sym typeface="Wingdings" panose="05000000000000000000" pitchFamily="2" charset="2"/>
              </a:rPr>
              <a:t>đọc</a:t>
            </a:r>
            <a:r>
              <a:rPr lang="en-US" baseline="0" dirty="0" smtClean="0">
                <a:sym typeface="Wingdings" panose="05000000000000000000" pitchFamily="2" charset="2"/>
              </a:rPr>
              <a:t> ghi</a:t>
            </a:r>
          </a:p>
          <a:p>
            <a:endParaRPr lang="en-US" baseline="0" dirty="0" smtClean="0">
              <a:sym typeface="Wingdings" panose="05000000000000000000" pitchFamily="2" charset="2"/>
            </a:endParaRPr>
          </a:p>
          <a:p>
            <a:r>
              <a:rPr lang="en-US" baseline="0" dirty="0" smtClean="0">
                <a:sym typeface="Wingdings" panose="05000000000000000000" pitchFamily="2" charset="2"/>
              </a:rPr>
              <a:t>Các dữ </a:t>
            </a:r>
            <a:r>
              <a:rPr lang="en-US" baseline="0" dirty="0" err="1" smtClean="0">
                <a:sym typeface="Wingdings" panose="05000000000000000000" pitchFamily="2" charset="2"/>
              </a:rPr>
              <a:t>liệu</a:t>
            </a:r>
            <a:r>
              <a:rPr lang="en-US" baseline="0" dirty="0" smtClean="0">
                <a:sym typeface="Wingdings" panose="05000000000000000000" pitchFamily="2" charset="2"/>
              </a:rPr>
              <a:t> cần ghi sẽ </a:t>
            </a:r>
            <a:r>
              <a:rPr lang="en-US" baseline="0" dirty="0" err="1" smtClean="0">
                <a:sym typeface="Wingdings" panose="05000000000000000000" pitchFamily="2" charset="2"/>
              </a:rPr>
              <a:t>được</a:t>
            </a:r>
            <a:r>
              <a:rPr lang="en-US" baseline="0" dirty="0" smtClean="0">
                <a:sym typeface="Wingdings" panose="05000000000000000000" pitchFamily="2" charset="2"/>
              </a:rPr>
              <a:t> chia </a:t>
            </a:r>
            <a:r>
              <a:rPr lang="en-US" baseline="0" dirty="0" err="1" smtClean="0">
                <a:sym typeface="Wingdings" panose="05000000000000000000" pitchFamily="2" charset="2"/>
              </a:rPr>
              <a:t>thành</a:t>
            </a:r>
            <a:r>
              <a:rPr lang="en-US" baseline="0" dirty="0" smtClean="0">
                <a:sym typeface="Wingdings" panose="05000000000000000000" pitchFamily="2" charset="2"/>
              </a:rPr>
              <a:t> các </a:t>
            </a:r>
            <a:r>
              <a:rPr lang="en-US" baseline="0" dirty="0" err="1" smtClean="0">
                <a:sym typeface="Wingdings" panose="05000000000000000000" pitchFamily="2" charset="2"/>
              </a:rPr>
              <a:t>khối</a:t>
            </a:r>
            <a:r>
              <a:rPr lang="en-US" baseline="0" dirty="0" smtClean="0">
                <a:sym typeface="Wingdings" panose="05000000000000000000" pitchFamily="2" charset="2"/>
              </a:rPr>
              <a:t> có cùng </a:t>
            </a:r>
            <a:r>
              <a:rPr lang="en-US" baseline="0" dirty="0" err="1" smtClean="0">
                <a:sym typeface="Wingdings" panose="05000000000000000000" pitchFamily="2" charset="2"/>
              </a:rPr>
              <a:t>kích</a:t>
            </a:r>
            <a:r>
              <a:rPr lang="en-US" baseline="0" dirty="0" smtClean="0">
                <a:sym typeface="Wingdings" panose="05000000000000000000" pitchFamily="2" charset="2"/>
              </a:rPr>
              <a:t> thước và </a:t>
            </a:r>
            <a:r>
              <a:rPr lang="en-US" baseline="0" dirty="0" err="1" smtClean="0">
                <a:sym typeface="Wingdings" panose="05000000000000000000" pitchFamily="2" charset="2"/>
              </a:rPr>
              <a:t>được</a:t>
            </a:r>
            <a:r>
              <a:rPr lang="en-US" baseline="0" dirty="0" smtClean="0">
                <a:sym typeface="Wingdings" panose="05000000000000000000" pitchFamily="2" charset="2"/>
              </a:rPr>
              <a:t> ghi </a:t>
            </a:r>
            <a:r>
              <a:rPr lang="en-US" baseline="0" dirty="0" err="1" smtClean="0">
                <a:sym typeface="Wingdings" panose="05000000000000000000" pitchFamily="2" charset="2"/>
              </a:rPr>
              <a:t>đồng</a:t>
            </a:r>
            <a:r>
              <a:rPr lang="en-US" baseline="0" dirty="0" smtClean="0">
                <a:sym typeface="Wingdings" panose="05000000000000000000" pitchFamily="2" charset="2"/>
              </a:rPr>
              <a:t> </a:t>
            </a:r>
            <a:r>
              <a:rPr lang="en-US" baseline="0" dirty="0" err="1" smtClean="0">
                <a:sym typeface="Wingdings" panose="05000000000000000000" pitchFamily="2" charset="2"/>
              </a:rPr>
              <a:t>thời</a:t>
            </a:r>
            <a:r>
              <a:rPr lang="en-US" baseline="0" dirty="0" smtClean="0">
                <a:sym typeface="Wingdings" panose="05000000000000000000" pitchFamily="2" charset="2"/>
              </a:rPr>
              <a:t> và các ổ đĩa vật lý độc </a:t>
            </a:r>
            <a:r>
              <a:rPr lang="en-US" baseline="0" dirty="0" err="1" smtClean="0">
                <a:sym typeface="Wingdings" panose="05000000000000000000" pitchFamily="2" charset="2"/>
              </a:rPr>
              <a:t>lập</a:t>
            </a:r>
            <a:endParaRPr lang="en-US" baseline="0" dirty="0" smtClean="0">
              <a:sym typeface="Wingdings" panose="05000000000000000000" pitchFamily="2" charset="2"/>
            </a:endParaRPr>
          </a:p>
          <a:p>
            <a:endParaRPr lang="en-US" baseline="0" dirty="0" smtClean="0">
              <a:sym typeface="Wingdings" panose="05000000000000000000" pitchFamily="2" charset="2"/>
            </a:endParaRPr>
          </a:p>
          <a:p>
            <a:r>
              <a:rPr lang="en-US" baseline="0" dirty="0" smtClean="0">
                <a:sym typeface="Wingdings" panose="05000000000000000000" pitchFamily="2" charset="2"/>
              </a:rPr>
              <a:t>Trong </a:t>
            </a:r>
            <a:r>
              <a:rPr lang="en-US" baseline="0" dirty="0" err="1" smtClean="0">
                <a:sym typeface="Wingdings" panose="05000000000000000000" pitchFamily="2" charset="2"/>
              </a:rPr>
              <a:t>quá</a:t>
            </a:r>
            <a:r>
              <a:rPr lang="en-US" baseline="0" dirty="0" smtClean="0">
                <a:sym typeface="Wingdings" panose="05000000000000000000" pitchFamily="2" charset="2"/>
              </a:rPr>
              <a:t> trình </a:t>
            </a:r>
            <a:r>
              <a:rPr lang="en-US" baseline="0" dirty="0" err="1" smtClean="0">
                <a:sym typeface="Wingdings" panose="05000000000000000000" pitchFamily="2" charset="2"/>
              </a:rPr>
              <a:t>đọc</a:t>
            </a:r>
            <a:r>
              <a:rPr lang="en-US" baseline="0" dirty="0" smtClean="0">
                <a:sym typeface="Wingdings" panose="05000000000000000000" pitchFamily="2" charset="2"/>
              </a:rPr>
              <a:t>, các </a:t>
            </a:r>
            <a:r>
              <a:rPr lang="en-US" baseline="0" dirty="0" err="1" smtClean="0">
                <a:sym typeface="Wingdings" panose="05000000000000000000" pitchFamily="2" charset="2"/>
              </a:rPr>
              <a:t>khối</a:t>
            </a:r>
            <a:r>
              <a:rPr lang="en-US" baseline="0" dirty="0" smtClean="0">
                <a:sym typeface="Wingdings" panose="05000000000000000000" pitchFamily="2" charset="2"/>
              </a:rPr>
              <a:t> dữ </a:t>
            </a:r>
            <a:r>
              <a:rPr lang="en-US" baseline="0" dirty="0" err="1" smtClean="0">
                <a:sym typeface="Wingdings" panose="05000000000000000000" pitchFamily="2" charset="2"/>
              </a:rPr>
              <a:t>liệu</a:t>
            </a:r>
            <a:r>
              <a:rPr lang="en-US" baseline="0" dirty="0" smtClean="0">
                <a:sym typeface="Wingdings" panose="05000000000000000000" pitchFamily="2" charset="2"/>
              </a:rPr>
              <a:t> cần </a:t>
            </a:r>
            <a:r>
              <a:rPr lang="en-US" baseline="0" dirty="0" err="1" smtClean="0">
                <a:sym typeface="Wingdings" panose="05000000000000000000" pitchFamily="2" charset="2"/>
              </a:rPr>
              <a:t>đọc</a:t>
            </a:r>
            <a:r>
              <a:rPr lang="en-US" baseline="0" dirty="0" smtClean="0">
                <a:sym typeface="Wingdings" panose="05000000000000000000" pitchFamily="2" charset="2"/>
              </a:rPr>
              <a:t> sẽ </a:t>
            </a:r>
            <a:r>
              <a:rPr lang="en-US" baseline="0" dirty="0" err="1" smtClean="0">
                <a:sym typeface="Wingdings" panose="05000000000000000000" pitchFamily="2" charset="2"/>
              </a:rPr>
              <a:t>được</a:t>
            </a:r>
            <a:r>
              <a:rPr lang="en-US" baseline="0" dirty="0" smtClean="0">
                <a:sym typeface="Wingdings" panose="05000000000000000000" pitchFamily="2" charset="2"/>
              </a:rPr>
              <a:t> </a:t>
            </a:r>
            <a:r>
              <a:rPr lang="en-US" baseline="0" dirty="0" err="1" smtClean="0">
                <a:sym typeface="Wingdings" panose="05000000000000000000" pitchFamily="2" charset="2"/>
              </a:rPr>
              <a:t>đọc</a:t>
            </a:r>
            <a:r>
              <a:rPr lang="en-US" baseline="0" dirty="0" smtClean="0">
                <a:sym typeface="Wingdings" panose="05000000000000000000" pitchFamily="2" charset="2"/>
              </a:rPr>
              <a:t> </a:t>
            </a:r>
            <a:r>
              <a:rPr lang="en-US" baseline="0" dirty="0" err="1" smtClean="0">
                <a:sym typeface="Wingdings" panose="05000000000000000000" pitchFamily="2" charset="2"/>
              </a:rPr>
              <a:t>đồng</a:t>
            </a:r>
            <a:r>
              <a:rPr lang="en-US" baseline="0" dirty="0" smtClean="0">
                <a:sym typeface="Wingdings" panose="05000000000000000000" pitchFamily="2" charset="2"/>
              </a:rPr>
              <a:t> </a:t>
            </a:r>
            <a:r>
              <a:rPr lang="en-US" baseline="0" dirty="0" err="1" smtClean="0">
                <a:sym typeface="Wingdings" panose="05000000000000000000" pitchFamily="2" charset="2"/>
              </a:rPr>
              <a:t>thời</a:t>
            </a:r>
            <a:r>
              <a:rPr lang="en-US" baseline="0" dirty="0" smtClean="0">
                <a:sym typeface="Wingdings" panose="05000000000000000000" pitchFamily="2" charset="2"/>
              </a:rPr>
              <a:t> </a:t>
            </a:r>
            <a:r>
              <a:rPr lang="en-US" baseline="0" dirty="0" err="1" smtClean="0">
                <a:sym typeface="Wingdings" panose="05000000000000000000" pitchFamily="2" charset="2"/>
              </a:rPr>
              <a:t>từ</a:t>
            </a:r>
            <a:r>
              <a:rPr lang="en-US" baseline="0" dirty="0" smtClean="0">
                <a:sym typeface="Wingdings" panose="05000000000000000000" pitchFamily="2" charset="2"/>
              </a:rPr>
              <a:t> các đĩa </a:t>
            </a:r>
            <a:r>
              <a:rPr lang="en-US" baseline="0" dirty="0" err="1" smtClean="0">
                <a:sym typeface="Wingdings" panose="05000000000000000000" pitchFamily="2" charset="2"/>
              </a:rPr>
              <a:t>cứng</a:t>
            </a:r>
            <a:r>
              <a:rPr lang="en-US" baseline="0" dirty="0" smtClean="0">
                <a:sym typeface="Wingdings" panose="05000000000000000000" pitchFamily="2" charset="2"/>
              </a:rPr>
              <a:t> độc </a:t>
            </a:r>
            <a:r>
              <a:rPr lang="en-US" baseline="0" dirty="0" err="1" smtClean="0">
                <a:sym typeface="Wingdings" panose="05000000000000000000" pitchFamily="2" charset="2"/>
              </a:rPr>
              <a:t>lập</a:t>
            </a:r>
            <a:r>
              <a:rPr lang="en-US" baseline="0" dirty="0" smtClean="0">
                <a:sym typeface="Wingdings" panose="05000000000000000000" pitchFamily="2" charset="2"/>
              </a:rPr>
              <a:t> </a:t>
            </a:r>
            <a:r>
              <a:rPr lang="en-US" baseline="0" dirty="0" err="1" smtClean="0">
                <a:sym typeface="Wingdings" panose="05000000000000000000" pitchFamily="2" charset="2"/>
              </a:rPr>
              <a:t>vậy</a:t>
            </a:r>
            <a:r>
              <a:rPr lang="en-US" baseline="0" dirty="0" smtClean="0">
                <a:sym typeface="Wingdings" panose="05000000000000000000" pitchFamily="2" charset="2"/>
              </a:rPr>
              <a:t> nên sẽ giúp giảm </a:t>
            </a:r>
            <a:r>
              <a:rPr lang="en-US" baseline="0" dirty="0" err="1" smtClean="0">
                <a:sym typeface="Wingdings" panose="05000000000000000000" pitchFamily="2" charset="2"/>
              </a:rPr>
              <a:t>thời</a:t>
            </a:r>
            <a:r>
              <a:rPr lang="en-US" baseline="0" dirty="0" smtClean="0">
                <a:sym typeface="Wingdings" panose="05000000000000000000" pitchFamily="2" charset="2"/>
              </a:rPr>
              <a:t> </a:t>
            </a:r>
            <a:r>
              <a:rPr lang="en-US" baseline="0" dirty="0" err="1" smtClean="0">
                <a:sym typeface="Wingdings" panose="05000000000000000000" pitchFamily="2" charset="2"/>
              </a:rPr>
              <a:t>gian</a:t>
            </a:r>
            <a:r>
              <a:rPr lang="en-US" baseline="0" dirty="0" smtClean="0">
                <a:sym typeface="Wingdings" panose="05000000000000000000" pitchFamily="2" charset="2"/>
              </a:rPr>
              <a:t> </a:t>
            </a:r>
            <a:r>
              <a:rPr lang="en-US" baseline="0" dirty="0" err="1" smtClean="0">
                <a:sym typeface="Wingdings" panose="05000000000000000000" pitchFamily="2" charset="2"/>
              </a:rPr>
              <a:t>đọc</a:t>
            </a:r>
            <a:endParaRPr lang="en-US" baseline="0" dirty="0" smtClean="0">
              <a:sym typeface="Wingdings" panose="05000000000000000000" pitchFamily="2" charset="2"/>
            </a:endParaRPr>
          </a:p>
        </p:txBody>
      </p:sp>
      <p:sp>
        <p:nvSpPr>
          <p:cNvPr id="4" name="Slide Number Placeholder 3"/>
          <p:cNvSpPr>
            <a:spLocks noGrp="1"/>
          </p:cNvSpPr>
          <p:nvPr>
            <p:ph type="sldNum" sz="quarter" idx="10"/>
          </p:nvPr>
        </p:nvSpPr>
        <p:spPr/>
        <p:txBody>
          <a:bodyPr/>
          <a:lstStyle/>
          <a:p>
            <a:fld id="{FB7A45F3-84AD-4149-B15A-158864AB77A8}" type="slidenum">
              <a:rPr lang="en-US" smtClean="0"/>
              <a:t>5</a:t>
            </a:fld>
            <a:endParaRPr lang="en-US"/>
          </a:p>
        </p:txBody>
      </p:sp>
    </p:spTree>
    <p:extLst>
      <p:ext uri="{BB962C8B-B14F-4D97-AF65-F5344CB8AC3E}">
        <p14:creationId xmlns:p14="http://schemas.microsoft.com/office/powerpoint/2010/main" val="4071039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Dữ</a:t>
            </a:r>
            <a:r>
              <a:rPr lang="vi-VN" baseline="0" dirty="0" smtClean="0"/>
              <a:t> liệu cũng được chia thành các khối, và mỗi khối được khi đồng thời lên hai hay nhiều ổ đĩa độc lập. Ưu điểm: Tại mọi thời điểm đều có bản sao dữ liệu trên các đĩa cứng độc lập, đảm bảo tính an toàn cao</a:t>
            </a:r>
            <a:endParaRPr lang="en-US" dirty="0"/>
          </a:p>
        </p:txBody>
      </p:sp>
      <p:sp>
        <p:nvSpPr>
          <p:cNvPr id="4" name="Slide Number Placeholder 3"/>
          <p:cNvSpPr>
            <a:spLocks noGrp="1"/>
          </p:cNvSpPr>
          <p:nvPr>
            <p:ph type="sldNum" sz="quarter" idx="10"/>
          </p:nvPr>
        </p:nvSpPr>
        <p:spPr/>
        <p:txBody>
          <a:bodyPr/>
          <a:lstStyle/>
          <a:p>
            <a:fld id="{FB7A45F3-84AD-4149-B15A-158864AB77A8}" type="slidenum">
              <a:rPr lang="en-US" smtClean="0"/>
              <a:t>6</a:t>
            </a:fld>
            <a:endParaRPr lang="en-US"/>
          </a:p>
        </p:txBody>
      </p:sp>
    </p:spTree>
    <p:extLst>
      <p:ext uri="{BB962C8B-B14F-4D97-AF65-F5344CB8AC3E}">
        <p14:creationId xmlns:p14="http://schemas.microsoft.com/office/powerpoint/2010/main" val="1088106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smtClean="0">
                <a:solidFill>
                  <a:schemeClr val="tx1"/>
                </a:solidFill>
                <a:effectLst/>
                <a:latin typeface="+mn-lt"/>
                <a:ea typeface="+mn-ea"/>
                <a:cs typeface="+mn-cs"/>
              </a:rPr>
              <a:t>Ví dụ</a:t>
            </a:r>
            <a:r>
              <a:rPr lang="en-US" sz="1200" b="0" i="0" kern="1200" baseline="0" dirty="0" smtClean="0">
                <a:solidFill>
                  <a:schemeClr val="tx1"/>
                </a:solidFill>
                <a:effectLst/>
                <a:latin typeface="+mn-lt"/>
                <a:ea typeface="+mn-ea"/>
                <a:cs typeface="+mn-cs"/>
              </a:rPr>
              <a:t> </a:t>
            </a:r>
            <a:r>
              <a:rPr lang="vi-VN" sz="1200" b="0" i="0" kern="1200" dirty="0" smtClean="0">
                <a:solidFill>
                  <a:schemeClr val="tx1"/>
                </a:solidFill>
                <a:effectLst/>
                <a:latin typeface="+mn-lt"/>
                <a:ea typeface="+mn-ea"/>
                <a:cs typeface="+mn-cs"/>
              </a:rPr>
              <a:t>có 8 đoạn dữ liệu được đánh số từ 1 đến 8, các đoạn đánh số lẻ (1,3,5,7) sẽ được ghi lên đĩa cứng đầu tiên và các đoạn đánh số chẵn (2,4,6,8) sẽ được ghi lên đĩa thứ hai</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Từ đó bạn có thể dễ dàng suy ra nếu có nhiều đĩa cứng hơn nữa thì tốc độ sẽ càng cao hơn. </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Nhưng</a:t>
            </a:r>
            <a:r>
              <a:rPr lang="en-US" sz="1200" b="0" i="0" kern="1200" baseline="0" dirty="0" smtClean="0">
                <a:solidFill>
                  <a:schemeClr val="tx1"/>
                </a:solidFill>
                <a:effectLst/>
                <a:latin typeface="+mn-lt"/>
                <a:ea typeface="+mn-ea"/>
                <a:cs typeface="+mn-cs"/>
              </a:rPr>
              <a:t> </a:t>
            </a:r>
            <a:r>
              <a:rPr lang="vi-VN" sz="1200" b="0" i="0" kern="1200" dirty="0" smtClean="0">
                <a:solidFill>
                  <a:schemeClr val="tx1"/>
                </a:solidFill>
                <a:effectLst/>
                <a:latin typeface="+mn-lt"/>
                <a:ea typeface="+mn-ea"/>
                <a:cs typeface="+mn-cs"/>
              </a:rPr>
              <a:t>RAID 0 vẫn ẩn chứa nguy cơ mất dữ liệu. Nguyên nhân chính lại nằm ở cách ghi thông tin xé lẻ vì như vậy dữ liệu không nằm hoàn toàn ở một đĩa cứng nào và mỗi khi cần truy xuất thông tin (ví dụ một file nào đó), máy tính sẽ phải tổng hợp từ các đĩa cứng. Nếu một đĩa cứng gặp trục trặc thì thông tin (file) đó coi như không thể đọc được và mất luôn. </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Có thể thấy RAID 0 thực sự thích hợp cho những người dùng cần truy cập nhanh khối lượng dữ liệu lớn, ví dụ các game thủ hoặc những người chuyên làm đồ hoạ, video số.</a:t>
            </a:r>
          </a:p>
          <a:p>
            <a:endParaRPr lang="en-US" dirty="0"/>
          </a:p>
        </p:txBody>
      </p:sp>
      <p:sp>
        <p:nvSpPr>
          <p:cNvPr id="4" name="Slide Number Placeholder 3"/>
          <p:cNvSpPr>
            <a:spLocks noGrp="1"/>
          </p:cNvSpPr>
          <p:nvPr>
            <p:ph type="sldNum" sz="quarter" idx="10"/>
          </p:nvPr>
        </p:nvSpPr>
        <p:spPr/>
        <p:txBody>
          <a:bodyPr/>
          <a:lstStyle/>
          <a:p>
            <a:fld id="{FB7A45F3-84AD-4149-B15A-158864AB77A8}" type="slidenum">
              <a:rPr lang="en-US" smtClean="0"/>
              <a:t>7</a:t>
            </a:fld>
            <a:endParaRPr lang="en-US"/>
          </a:p>
        </p:txBody>
      </p:sp>
    </p:spTree>
    <p:extLst>
      <p:ext uri="{BB962C8B-B14F-4D97-AF65-F5344CB8AC3E}">
        <p14:creationId xmlns:p14="http://schemas.microsoft.com/office/powerpoint/2010/main" val="1619158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smtClean="0">
                <a:solidFill>
                  <a:schemeClr val="tx1"/>
                </a:solidFill>
                <a:effectLst/>
                <a:latin typeface="+mn-lt"/>
                <a:ea typeface="+mn-ea"/>
                <a:cs typeface="+mn-cs"/>
              </a:rPr>
              <a:t>Dữ liệu được ghi vào 2 ổ giống hệt nhau (Mirroring). </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Trong trường hợp một ổ bị trục trặc, ổ còn lại sẽ tiếp tục hoạt động bình thường. </a:t>
            </a:r>
            <a:r>
              <a:rPr lang="en-US" sz="1200" b="0" i="0" kern="1200" dirty="0" smtClean="0">
                <a:solidFill>
                  <a:schemeClr val="tx1"/>
                </a:solidFill>
                <a:effectLst/>
                <a:latin typeface="+mn-lt"/>
                <a:ea typeface="+mn-ea"/>
                <a:cs typeface="+mn-cs"/>
              </a:rPr>
              <a:t>Có</a:t>
            </a:r>
            <a:r>
              <a:rPr lang="vi-VN" sz="1200" b="0" i="0" kern="1200" dirty="0" smtClean="0">
                <a:solidFill>
                  <a:schemeClr val="tx1"/>
                </a:solidFill>
                <a:effectLst/>
                <a:latin typeface="+mn-lt"/>
                <a:ea typeface="+mn-ea"/>
                <a:cs typeface="+mn-cs"/>
              </a:rPr>
              <a:t> thể thay thế ổ đĩa bị hỏng mà không phải lo lắng đến vấn đề thông tin thất lạc. </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Tốc</a:t>
            </a:r>
            <a:r>
              <a:rPr lang="en-US" sz="1200" dirty="0" smtClean="0"/>
              <a:t> độ </a:t>
            </a:r>
            <a:r>
              <a:rPr lang="en-US" sz="1200" dirty="0" err="1" smtClean="0"/>
              <a:t>chỉ</a:t>
            </a:r>
            <a:r>
              <a:rPr lang="en-US" sz="1200" dirty="0" smtClean="0"/>
              <a:t> </a:t>
            </a:r>
            <a:r>
              <a:rPr lang="en-US" sz="1200" dirty="0" err="1" smtClean="0"/>
              <a:t>bằng</a:t>
            </a:r>
            <a:r>
              <a:rPr lang="en-US" sz="1200" dirty="0" smtClean="0"/>
              <a:t> </a:t>
            </a:r>
            <a:r>
              <a:rPr lang="en-US" sz="1200" dirty="0" err="1" smtClean="0"/>
              <a:t>một</a:t>
            </a:r>
            <a:r>
              <a:rPr lang="en-US" sz="1200" dirty="0" smtClean="0"/>
              <a:t> ổ đĩa, không </a:t>
            </a:r>
            <a:r>
              <a:rPr lang="en-US" sz="1200" dirty="0" err="1" smtClean="0"/>
              <a:t>phù</a:t>
            </a:r>
            <a:r>
              <a:rPr lang="en-US" sz="1200" dirty="0" smtClean="0"/>
              <a:t> </a:t>
            </a:r>
            <a:r>
              <a:rPr lang="en-US" sz="1200" dirty="0" err="1" smtClean="0"/>
              <a:t>hợp</a:t>
            </a:r>
            <a:r>
              <a:rPr lang="en-US" sz="1200" dirty="0" smtClean="0"/>
              <a:t> với </a:t>
            </a:r>
            <a:r>
              <a:rPr lang="en-US" sz="1200" dirty="0" err="1" smtClean="0"/>
              <a:t>người</a:t>
            </a:r>
            <a:r>
              <a:rPr lang="en-US" sz="1200" dirty="0" smtClean="0"/>
              <a:t> dùng có nhu </a:t>
            </a:r>
            <a:r>
              <a:rPr lang="en-US" sz="1200" dirty="0" err="1" smtClean="0"/>
              <a:t>cầu</a:t>
            </a:r>
            <a:r>
              <a:rPr lang="en-US" sz="1200" dirty="0" smtClean="0"/>
              <a:t> </a:t>
            </a:r>
            <a:r>
              <a:rPr lang="en-US" sz="1200" dirty="0" err="1" smtClean="0"/>
              <a:t>về</a:t>
            </a:r>
            <a:r>
              <a:rPr lang="en-US" sz="1200" dirty="0" smtClean="0"/>
              <a:t> </a:t>
            </a:r>
            <a:r>
              <a:rPr lang="en-US" sz="1200" dirty="0" err="1" smtClean="0"/>
              <a:t>tốc</a:t>
            </a:r>
            <a:r>
              <a:rPr lang="en-US" sz="1200" dirty="0" smtClean="0"/>
              <a:t> độ</a:t>
            </a:r>
            <a:r>
              <a:rPr lang="vi-VN" dirty="0" smtClean="0"/>
              <a:t>.</a:t>
            </a:r>
            <a:r>
              <a:rPr lang="en-US" sz="1200" baseline="0" dirty="0" smtClean="0"/>
              <a:t> </a:t>
            </a:r>
            <a:r>
              <a:rPr lang="vi-VN" sz="1200" b="0" i="0" kern="1200" dirty="0" smtClean="0">
                <a:solidFill>
                  <a:schemeClr val="tx1"/>
                </a:solidFill>
                <a:effectLst/>
                <a:latin typeface="+mn-lt"/>
                <a:ea typeface="+mn-ea"/>
                <a:cs typeface="+mn-cs"/>
              </a:rPr>
              <a:t>Tuy nhiên đối với những nhà quản trị mạng hoặc những ai phải quản lý nhiều thông tin quan trọng thì hệ thống RAID 1 là thứ không thể thiếu.</a:t>
            </a: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FB7A45F3-84AD-4149-B15A-158864AB77A8}" type="slidenum">
              <a:rPr lang="en-US" smtClean="0"/>
              <a:t>8</a:t>
            </a:fld>
            <a:endParaRPr lang="en-US"/>
          </a:p>
        </p:txBody>
      </p:sp>
    </p:spTree>
    <p:extLst>
      <p:ext uri="{BB962C8B-B14F-4D97-AF65-F5344CB8AC3E}">
        <p14:creationId xmlns:p14="http://schemas.microsoft.com/office/powerpoint/2010/main" val="3458276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vi-VN" sz="1200" b="0" i="0" kern="1200" dirty="0" smtClean="0">
                <a:solidFill>
                  <a:schemeClr val="tx1"/>
                </a:solidFill>
                <a:effectLst/>
                <a:latin typeface="+mn-lt"/>
                <a:ea typeface="+mn-ea"/>
                <a:cs typeface="+mn-cs"/>
              </a:rPr>
              <a:t>Yêu cầu tối thiểu của RAID 5 là có ít nhất 3 ổ đĩa cứng. RAID 5 cũng yêu cầu các ổ cứng tham gia RAID phải có dung lượng bằng nhau. </a:t>
            </a:r>
            <a:endParaRPr lang="en-US" sz="1200" b="0" i="0" kern="1200" dirty="0" smtClean="0">
              <a:solidFill>
                <a:schemeClr val="tx1"/>
              </a:solidFill>
              <a:effectLst/>
              <a:latin typeface="+mn-lt"/>
              <a:ea typeface="+mn-ea"/>
              <a:cs typeface="+mn-cs"/>
            </a:endParaRPr>
          </a:p>
          <a:p>
            <a:pPr marL="171450" indent="-171450">
              <a:buFontTx/>
              <a:buChar char="-"/>
            </a:pPr>
            <a:r>
              <a:rPr lang="vi-VN" sz="1200" b="0" i="0" kern="1200" dirty="0" smtClean="0">
                <a:solidFill>
                  <a:schemeClr val="tx1"/>
                </a:solidFill>
                <a:effectLst/>
                <a:latin typeface="+mn-lt"/>
                <a:ea typeface="+mn-ea"/>
                <a:cs typeface="+mn-cs"/>
              </a:rPr>
              <a:t>- RAID 5 là sự cải tiến của RAID 0,có cung cấp cơ chế khôi phục dữ liệu, các Parity dùng để khôi phục dữ liệu được phân bố đồng đều trên tất cả các ổ đĩa cứng</a:t>
            </a:r>
            <a:endParaRPr lang="en-US" dirty="0"/>
          </a:p>
        </p:txBody>
      </p:sp>
      <p:sp>
        <p:nvSpPr>
          <p:cNvPr id="4" name="Slide Number Placeholder 3"/>
          <p:cNvSpPr>
            <a:spLocks noGrp="1"/>
          </p:cNvSpPr>
          <p:nvPr>
            <p:ph type="sldNum" sz="quarter" idx="10"/>
          </p:nvPr>
        </p:nvSpPr>
        <p:spPr/>
        <p:txBody>
          <a:bodyPr/>
          <a:lstStyle/>
          <a:p>
            <a:fld id="{FB7A45F3-84AD-4149-B15A-158864AB77A8}" type="slidenum">
              <a:rPr lang="en-US" smtClean="0"/>
              <a:t>10</a:t>
            </a:fld>
            <a:endParaRPr lang="en-US"/>
          </a:p>
        </p:txBody>
      </p:sp>
    </p:spTree>
    <p:extLst>
      <p:ext uri="{BB962C8B-B14F-4D97-AF65-F5344CB8AC3E}">
        <p14:creationId xmlns:p14="http://schemas.microsoft.com/office/powerpoint/2010/main" val="470541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3BC80A7-86CD-4213-8CB1-95B80569CC13}"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C6044-1318-4720-8E91-F90F0DDE3C7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823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3BC80A7-86CD-4213-8CB1-95B80569CC13}"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C6044-1318-4720-8E91-F90F0DDE3C7D}" type="slidenum">
              <a:rPr lang="en-US" smtClean="0"/>
              <a:t>‹#›</a:t>
            </a:fld>
            <a:endParaRPr lang="en-US"/>
          </a:p>
        </p:txBody>
      </p:sp>
    </p:spTree>
    <p:extLst>
      <p:ext uri="{BB962C8B-B14F-4D97-AF65-F5344CB8AC3E}">
        <p14:creationId xmlns:p14="http://schemas.microsoft.com/office/powerpoint/2010/main" val="1726220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3BC80A7-86CD-4213-8CB1-95B80569CC13}"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C6044-1318-4720-8E91-F90F0DDE3C7D}" type="slidenum">
              <a:rPr lang="en-US" smtClean="0"/>
              <a:t>‹#›</a:t>
            </a:fld>
            <a:endParaRPr lang="en-US"/>
          </a:p>
        </p:txBody>
      </p:sp>
    </p:spTree>
    <p:extLst>
      <p:ext uri="{BB962C8B-B14F-4D97-AF65-F5344CB8AC3E}">
        <p14:creationId xmlns:p14="http://schemas.microsoft.com/office/powerpoint/2010/main" val="3825962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3BC80A7-86CD-4213-8CB1-95B80569CC13}"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C6044-1318-4720-8E91-F90F0DDE3C7D}" type="slidenum">
              <a:rPr lang="en-US" smtClean="0"/>
              <a:t>‹#›</a:t>
            </a:fld>
            <a:endParaRPr lang="en-US"/>
          </a:p>
        </p:txBody>
      </p:sp>
    </p:spTree>
    <p:extLst>
      <p:ext uri="{BB962C8B-B14F-4D97-AF65-F5344CB8AC3E}">
        <p14:creationId xmlns:p14="http://schemas.microsoft.com/office/powerpoint/2010/main" val="2279874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3BC80A7-86CD-4213-8CB1-95B80569CC13}" type="datetimeFigureOut">
              <a:rPr lang="en-US" smtClean="0"/>
              <a:t>8/11/2023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2C6044-1318-4720-8E91-F90F0DDE3C7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7996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3BC80A7-86CD-4213-8CB1-95B80569CC13}" type="datetimeFigureOut">
              <a:rPr lang="en-US" smtClean="0"/>
              <a:t>8/11/2023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2C6044-1318-4720-8E91-F90F0DDE3C7D}" type="slidenum">
              <a:rPr lang="en-US" smtClean="0"/>
              <a:t>‹#›</a:t>
            </a:fld>
            <a:endParaRPr lang="en-US"/>
          </a:p>
        </p:txBody>
      </p:sp>
    </p:spTree>
    <p:extLst>
      <p:ext uri="{BB962C8B-B14F-4D97-AF65-F5344CB8AC3E}">
        <p14:creationId xmlns:p14="http://schemas.microsoft.com/office/powerpoint/2010/main" val="1207706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3BC80A7-86CD-4213-8CB1-95B80569CC13}" type="datetimeFigureOut">
              <a:rPr lang="en-US" smtClean="0"/>
              <a:t>8/11/2023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2C6044-1318-4720-8E91-F90F0DDE3C7D}" type="slidenum">
              <a:rPr lang="en-US" smtClean="0"/>
              <a:t>‹#›</a:t>
            </a:fld>
            <a:endParaRPr lang="en-US"/>
          </a:p>
        </p:txBody>
      </p:sp>
    </p:spTree>
    <p:extLst>
      <p:ext uri="{BB962C8B-B14F-4D97-AF65-F5344CB8AC3E}">
        <p14:creationId xmlns:p14="http://schemas.microsoft.com/office/powerpoint/2010/main" val="3526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3BC80A7-86CD-4213-8CB1-95B80569CC13}" type="datetimeFigureOut">
              <a:rPr lang="en-US" smtClean="0"/>
              <a:t>8/11/2023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2C6044-1318-4720-8E91-F90F0DDE3C7D}" type="slidenum">
              <a:rPr lang="en-US" smtClean="0"/>
              <a:t>‹#›</a:t>
            </a:fld>
            <a:endParaRPr lang="en-US"/>
          </a:p>
        </p:txBody>
      </p:sp>
    </p:spTree>
    <p:extLst>
      <p:ext uri="{BB962C8B-B14F-4D97-AF65-F5344CB8AC3E}">
        <p14:creationId xmlns:p14="http://schemas.microsoft.com/office/powerpoint/2010/main" val="4252027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3BC80A7-86CD-4213-8CB1-95B80569CC13}" type="datetimeFigureOut">
              <a:rPr lang="en-US" smtClean="0"/>
              <a:t>8/11/2023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182C6044-1318-4720-8E91-F90F0DDE3C7D}" type="slidenum">
              <a:rPr lang="en-US" smtClean="0"/>
              <a:t>‹#›</a:t>
            </a:fld>
            <a:endParaRPr lang="en-US"/>
          </a:p>
        </p:txBody>
      </p:sp>
    </p:spTree>
    <p:extLst>
      <p:ext uri="{BB962C8B-B14F-4D97-AF65-F5344CB8AC3E}">
        <p14:creationId xmlns:p14="http://schemas.microsoft.com/office/powerpoint/2010/main" val="3999250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3BC80A7-86CD-4213-8CB1-95B80569CC13}" type="datetimeFigureOut">
              <a:rPr lang="en-US" smtClean="0"/>
              <a:t>8/11/2023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82C6044-1318-4720-8E91-F90F0DDE3C7D}" type="slidenum">
              <a:rPr lang="en-US" smtClean="0"/>
              <a:t>‹#›</a:t>
            </a:fld>
            <a:endParaRPr lang="en-US"/>
          </a:p>
        </p:txBody>
      </p:sp>
    </p:spTree>
    <p:extLst>
      <p:ext uri="{BB962C8B-B14F-4D97-AF65-F5344CB8AC3E}">
        <p14:creationId xmlns:p14="http://schemas.microsoft.com/office/powerpoint/2010/main" val="2740801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3BC80A7-86CD-4213-8CB1-95B80569CC13}" type="datetimeFigureOut">
              <a:rPr lang="en-US" smtClean="0"/>
              <a:t>8/11/2023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2C6044-1318-4720-8E91-F90F0DDE3C7D}" type="slidenum">
              <a:rPr lang="en-US" smtClean="0"/>
              <a:t>‹#›</a:t>
            </a:fld>
            <a:endParaRPr lang="en-US"/>
          </a:p>
        </p:txBody>
      </p:sp>
    </p:spTree>
    <p:extLst>
      <p:ext uri="{BB962C8B-B14F-4D97-AF65-F5344CB8AC3E}">
        <p14:creationId xmlns:p14="http://schemas.microsoft.com/office/powerpoint/2010/main" val="972117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3BC80A7-86CD-4213-8CB1-95B80569CC13}" type="datetimeFigureOut">
              <a:rPr lang="en-US" smtClean="0"/>
              <a:t>8/11/2023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82C6044-1318-4720-8E91-F90F0DDE3C7D}"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97910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RAID</a:t>
            </a:r>
            <a:endParaRPr lang="en-US" dirty="0"/>
          </a:p>
        </p:txBody>
      </p:sp>
    </p:spTree>
    <p:extLst>
      <p:ext uri="{BB962C8B-B14F-4D97-AF65-F5344CB8AC3E}">
        <p14:creationId xmlns:p14="http://schemas.microsoft.com/office/powerpoint/2010/main" val="28543757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Các loại RAID: RAID 5</a:t>
            </a:r>
            <a:endParaRPr lang="en-US" dirty="0"/>
          </a:p>
        </p:txBody>
      </p:sp>
      <p:pic>
        <p:nvPicPr>
          <p:cNvPr id="4" name="raid5">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097281" y="1921503"/>
            <a:ext cx="6391624" cy="3432162"/>
          </a:xfrm>
        </p:spPr>
      </p:pic>
      <p:sp>
        <p:nvSpPr>
          <p:cNvPr id="6" name="Rectangle 1"/>
          <p:cNvSpPr>
            <a:spLocks noChangeArrowheads="1"/>
          </p:cNvSpPr>
          <p:nvPr/>
        </p:nvSpPr>
        <p:spPr bwMode="auto">
          <a:xfrm>
            <a:off x="0" y="90100"/>
            <a:ext cx="65" cy="276999"/>
          </a:xfrm>
          <a:prstGeom prst="rect">
            <a:avLst/>
          </a:prstGeom>
          <a:solidFill>
            <a:srgbClr val="272B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7" name="TextBox 6"/>
          <p:cNvSpPr txBox="1"/>
          <p:nvPr/>
        </p:nvSpPr>
        <p:spPr>
          <a:xfrm>
            <a:off x="7660640" y="2173356"/>
            <a:ext cx="3681128" cy="1754326"/>
          </a:xfrm>
          <a:prstGeom prst="rect">
            <a:avLst/>
          </a:prstGeom>
          <a:noFill/>
        </p:spPr>
        <p:txBody>
          <a:bodyPr wrap="square" rtlCol="0">
            <a:spAutoFit/>
          </a:bodyPr>
          <a:lstStyle/>
          <a:p>
            <a:r>
              <a:rPr lang="vi-VN" dirty="0"/>
              <a:t>- Yêu cầu tối thiểu của RAID 5 là có ít nhất 3 ổ đĩa cứng. </a:t>
            </a:r>
            <a:endParaRPr lang="en-US" dirty="0" smtClean="0"/>
          </a:p>
          <a:p>
            <a:pPr marL="342900" indent="-342900">
              <a:buFontTx/>
              <a:buChar char="-"/>
            </a:pPr>
            <a:endParaRPr lang="en-US" dirty="0"/>
          </a:p>
          <a:p>
            <a:r>
              <a:rPr lang="vi-VN" dirty="0" smtClean="0"/>
              <a:t>- </a:t>
            </a:r>
            <a:r>
              <a:rPr lang="vi-VN" dirty="0"/>
              <a:t>RAID 5 là sự cải tiến của RAID 0</a:t>
            </a:r>
            <a:r>
              <a:rPr lang="vi-VN" dirty="0" smtClean="0"/>
              <a:t>,</a:t>
            </a:r>
            <a:r>
              <a:rPr lang="en-US" dirty="0" smtClean="0"/>
              <a:t> </a:t>
            </a:r>
            <a:r>
              <a:rPr lang="vi-VN" dirty="0" smtClean="0"/>
              <a:t>có </a:t>
            </a:r>
            <a:r>
              <a:rPr lang="vi-VN" dirty="0"/>
              <a:t>cung cấp cơ chế khôi phục dữ </a:t>
            </a:r>
            <a:r>
              <a:rPr lang="vi-VN" dirty="0" smtClean="0"/>
              <a:t>liệu</a:t>
            </a:r>
            <a:r>
              <a:rPr lang="en-US" dirty="0" smtClean="0"/>
              <a:t>. </a:t>
            </a:r>
            <a:endParaRPr lang="en-US" sz="2400" dirty="0"/>
          </a:p>
        </p:txBody>
      </p:sp>
    </p:spTree>
    <p:extLst>
      <p:ext uri="{BB962C8B-B14F-4D97-AF65-F5344CB8AC3E}">
        <p14:creationId xmlns:p14="http://schemas.microsoft.com/office/powerpoint/2010/main" val="2067906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a:t>
            </a:r>
            <a:endParaRPr lang="en-US" dirty="0"/>
          </a:p>
        </p:txBody>
      </p:sp>
      <p:sp>
        <p:nvSpPr>
          <p:cNvPr id="3" name="Content Placeholder 2"/>
          <p:cNvSpPr>
            <a:spLocks noGrp="1"/>
          </p:cNvSpPr>
          <p:nvPr>
            <p:ph idx="1"/>
          </p:nvPr>
        </p:nvSpPr>
        <p:spPr/>
        <p:txBody>
          <a:bodyPr>
            <a:normAutofit/>
          </a:bodyPr>
          <a:lstStyle/>
          <a:p>
            <a:r>
              <a:rPr lang="en-US" sz="2800" dirty="0" smtClean="0"/>
              <a:t>- Tìm </a:t>
            </a:r>
            <a:r>
              <a:rPr lang="en-US" sz="2800" dirty="0" err="1"/>
              <a:t>hiểu</a:t>
            </a:r>
            <a:r>
              <a:rPr lang="en-US" sz="2800" dirty="0"/>
              <a:t> </a:t>
            </a:r>
            <a:r>
              <a:rPr lang="en-US" sz="2800" dirty="0" err="1"/>
              <a:t>về</a:t>
            </a:r>
            <a:r>
              <a:rPr lang="en-US" sz="2800" dirty="0"/>
              <a:t> các loại RAID</a:t>
            </a:r>
            <a:br>
              <a:rPr lang="en-US" sz="2800" dirty="0"/>
            </a:br>
            <a:r>
              <a:rPr lang="en-US" sz="2800" dirty="0" smtClean="0"/>
              <a:t>- Phân </a:t>
            </a:r>
            <a:r>
              <a:rPr lang="en-US" sz="2800" dirty="0"/>
              <a:t>biệt các loại </a:t>
            </a:r>
            <a:r>
              <a:rPr lang="en-US" sz="2800" dirty="0" smtClean="0"/>
              <a:t>RAID</a:t>
            </a:r>
            <a:endParaRPr lang="en-US" sz="2800" dirty="0"/>
          </a:p>
        </p:txBody>
      </p:sp>
    </p:spTree>
    <p:extLst>
      <p:ext uri="{BB962C8B-B14F-4D97-AF65-F5344CB8AC3E}">
        <p14:creationId xmlns:p14="http://schemas.microsoft.com/office/powerpoint/2010/main" val="19033800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Khái</a:t>
            </a:r>
            <a:r>
              <a:rPr lang="en-US" dirty="0" smtClean="0"/>
              <a:t> niệm RAID</a:t>
            </a:r>
            <a:endParaRPr lang="en-US" dirty="0"/>
          </a:p>
        </p:txBody>
      </p:sp>
      <p:sp>
        <p:nvSpPr>
          <p:cNvPr id="3" name="Content Placeholder 2"/>
          <p:cNvSpPr>
            <a:spLocks noGrp="1"/>
          </p:cNvSpPr>
          <p:nvPr>
            <p:ph idx="1"/>
          </p:nvPr>
        </p:nvSpPr>
        <p:spPr/>
        <p:txBody>
          <a:bodyPr>
            <a:normAutofit/>
          </a:bodyPr>
          <a:lstStyle/>
          <a:p>
            <a:r>
              <a:rPr lang="en-US" sz="2400" b="1" dirty="0">
                <a:latin typeface="Calibri (Body)"/>
              </a:rPr>
              <a:t>RAID</a:t>
            </a:r>
            <a:r>
              <a:rPr lang="en-US" sz="2400" dirty="0">
                <a:latin typeface="Calibri (Body)"/>
              </a:rPr>
              <a:t> - </a:t>
            </a:r>
            <a:r>
              <a:rPr lang="en-US" sz="2400" i="1" dirty="0">
                <a:latin typeface="Calibri (Body)"/>
              </a:rPr>
              <a:t>Redundant Arrays of Independent Disk</a:t>
            </a:r>
            <a:r>
              <a:rPr lang="en-US" sz="2400" dirty="0">
                <a:latin typeface="Calibri (Body)"/>
              </a:rPr>
              <a:t> - </a:t>
            </a:r>
            <a:r>
              <a:rPr lang="en-US" sz="2400" dirty="0" err="1">
                <a:latin typeface="Calibri (Body)"/>
              </a:rPr>
              <a:t>là</a:t>
            </a:r>
            <a:r>
              <a:rPr lang="en-US" sz="2400" dirty="0">
                <a:latin typeface="Calibri (Body)"/>
              </a:rPr>
              <a:t> hình thức ghép </a:t>
            </a:r>
            <a:r>
              <a:rPr lang="en-US" sz="2400" dirty="0" err="1">
                <a:latin typeface="Calibri (Body)"/>
              </a:rPr>
              <a:t>nhiều</a:t>
            </a:r>
            <a:r>
              <a:rPr lang="en-US" sz="2400" dirty="0">
                <a:latin typeface="Calibri (Body)"/>
              </a:rPr>
              <a:t> ổ đĩa </a:t>
            </a:r>
            <a:r>
              <a:rPr lang="en-US" sz="2400" dirty="0" err="1">
                <a:latin typeface="Calibri (Body)"/>
              </a:rPr>
              <a:t>cứng</a:t>
            </a:r>
            <a:r>
              <a:rPr lang="en-US" sz="2400" dirty="0">
                <a:latin typeface="Calibri (Body)"/>
              </a:rPr>
              <a:t> vật </a:t>
            </a:r>
            <a:r>
              <a:rPr lang="en-US" sz="2400" dirty="0" err="1">
                <a:latin typeface="Calibri (Body)"/>
              </a:rPr>
              <a:t>lí</a:t>
            </a:r>
            <a:r>
              <a:rPr lang="en-US" sz="2400" dirty="0">
                <a:latin typeface="Calibri (Body)"/>
              </a:rPr>
              <a:t> </a:t>
            </a:r>
            <a:r>
              <a:rPr lang="en-US" sz="2400" dirty="0" err="1">
                <a:latin typeface="Calibri (Body)"/>
              </a:rPr>
              <a:t>thành</a:t>
            </a:r>
            <a:r>
              <a:rPr lang="en-US" sz="2400" dirty="0">
                <a:latin typeface="Calibri (Body)"/>
              </a:rPr>
              <a:t> </a:t>
            </a:r>
            <a:r>
              <a:rPr lang="en-US" sz="2400" dirty="0" err="1">
                <a:latin typeface="Calibri (Body)"/>
              </a:rPr>
              <a:t>một</a:t>
            </a:r>
            <a:r>
              <a:rPr lang="en-US" sz="2400" dirty="0">
                <a:latin typeface="Calibri (Body)"/>
              </a:rPr>
              <a:t> ổ đĩa </a:t>
            </a:r>
            <a:r>
              <a:rPr lang="en-US" sz="2400" dirty="0" err="1">
                <a:latin typeface="Calibri (Body)"/>
              </a:rPr>
              <a:t>cứng</a:t>
            </a:r>
            <a:r>
              <a:rPr lang="en-US" sz="2400" dirty="0">
                <a:latin typeface="Calibri (Body)"/>
              </a:rPr>
              <a:t> có chức năng </a:t>
            </a:r>
            <a:r>
              <a:rPr lang="en-US" sz="2400" dirty="0" err="1">
                <a:latin typeface="Calibri (Body)"/>
              </a:rPr>
              <a:t>gia</a:t>
            </a:r>
            <a:r>
              <a:rPr lang="en-US" sz="2400" dirty="0">
                <a:latin typeface="Calibri (Body)"/>
              </a:rPr>
              <a:t> tăng </a:t>
            </a:r>
            <a:r>
              <a:rPr lang="en-US" sz="2400" dirty="0" err="1">
                <a:latin typeface="Calibri (Body)"/>
              </a:rPr>
              <a:t>tốc</a:t>
            </a:r>
            <a:r>
              <a:rPr lang="en-US" sz="2400" dirty="0">
                <a:latin typeface="Calibri (Body)"/>
              </a:rPr>
              <a:t> độ </a:t>
            </a:r>
            <a:r>
              <a:rPr lang="en-US" sz="2400" dirty="0" err="1">
                <a:latin typeface="Calibri (Body)"/>
              </a:rPr>
              <a:t>đọc</a:t>
            </a:r>
            <a:r>
              <a:rPr lang="en-US" sz="2400" dirty="0">
                <a:latin typeface="Calibri (Body)"/>
              </a:rPr>
              <a:t>/ghi dữ </a:t>
            </a:r>
            <a:r>
              <a:rPr lang="en-US" sz="2400" dirty="0" err="1">
                <a:latin typeface="Calibri (Body)"/>
              </a:rPr>
              <a:t>liệu</a:t>
            </a:r>
            <a:r>
              <a:rPr lang="en-US" sz="2400" dirty="0">
                <a:latin typeface="Calibri (Body)"/>
              </a:rPr>
              <a:t> hoặc làm tăng thêm sự an </a:t>
            </a:r>
            <a:r>
              <a:rPr lang="en-US" sz="2400" dirty="0" err="1">
                <a:latin typeface="Calibri (Body)"/>
              </a:rPr>
              <a:t>toàn</a:t>
            </a:r>
            <a:r>
              <a:rPr lang="en-US" sz="2400" dirty="0">
                <a:latin typeface="Calibri (Body)"/>
              </a:rPr>
              <a:t> dữ </a:t>
            </a:r>
            <a:r>
              <a:rPr lang="en-US" sz="2400" dirty="0" err="1">
                <a:latin typeface="Calibri (Body)"/>
              </a:rPr>
              <a:t>liệu</a:t>
            </a:r>
            <a:r>
              <a:rPr lang="en-US" sz="2400" dirty="0">
                <a:latin typeface="Calibri (Body)"/>
              </a:rPr>
              <a:t> </a:t>
            </a:r>
            <a:r>
              <a:rPr lang="en-US" sz="2400" dirty="0" err="1">
                <a:latin typeface="Calibri (Body)"/>
              </a:rPr>
              <a:t>chứa</a:t>
            </a:r>
            <a:r>
              <a:rPr lang="en-US" sz="2400" dirty="0">
                <a:latin typeface="Calibri (Body)"/>
              </a:rPr>
              <a:t> </a:t>
            </a:r>
            <a:r>
              <a:rPr lang="en-US" sz="2400" dirty="0" err="1">
                <a:latin typeface="Calibri (Body)"/>
              </a:rPr>
              <a:t>trên</a:t>
            </a:r>
            <a:r>
              <a:rPr lang="en-US" sz="2400" dirty="0">
                <a:latin typeface="Calibri (Body)"/>
              </a:rPr>
              <a:t> hệ </a:t>
            </a:r>
            <a:r>
              <a:rPr lang="en-US" sz="2400" dirty="0" err="1">
                <a:latin typeface="Calibri (Body)"/>
              </a:rPr>
              <a:t>thông</a:t>
            </a:r>
            <a:r>
              <a:rPr lang="en-US" sz="2400" dirty="0">
                <a:latin typeface="Calibri (Body)"/>
              </a:rPr>
              <a:t> đĩa hoặc </a:t>
            </a:r>
            <a:r>
              <a:rPr lang="en-US" sz="2400" dirty="0" err="1">
                <a:latin typeface="Calibri (Body)"/>
              </a:rPr>
              <a:t>kết</a:t>
            </a:r>
            <a:r>
              <a:rPr lang="en-US" sz="2400" dirty="0">
                <a:latin typeface="Calibri (Body)"/>
              </a:rPr>
              <a:t> </a:t>
            </a:r>
            <a:r>
              <a:rPr lang="en-US" sz="2400" dirty="0" err="1">
                <a:latin typeface="Calibri (Body)"/>
              </a:rPr>
              <a:t>hợp</a:t>
            </a:r>
            <a:r>
              <a:rPr lang="en-US" sz="2400" dirty="0">
                <a:latin typeface="Calibri (Body)"/>
              </a:rPr>
              <a:t> cả 2 </a:t>
            </a:r>
            <a:r>
              <a:rPr lang="en-US" sz="2400" dirty="0" err="1">
                <a:latin typeface="Calibri (Body)"/>
              </a:rPr>
              <a:t>yếu</a:t>
            </a:r>
            <a:r>
              <a:rPr lang="en-US" sz="2400" dirty="0">
                <a:latin typeface="Calibri (Body)"/>
              </a:rPr>
              <a:t> </a:t>
            </a:r>
            <a:r>
              <a:rPr lang="en-US" sz="2400" dirty="0" err="1">
                <a:latin typeface="Calibri (Body)"/>
              </a:rPr>
              <a:t>tố</a:t>
            </a:r>
            <a:r>
              <a:rPr lang="en-US" sz="2400" dirty="0">
                <a:latin typeface="Calibri (Body)"/>
              </a:rPr>
              <a:t> </a:t>
            </a:r>
            <a:r>
              <a:rPr lang="en-US" sz="2400" dirty="0" err="1">
                <a:latin typeface="Calibri (Body)"/>
              </a:rPr>
              <a:t>trên</a:t>
            </a:r>
            <a:r>
              <a:rPr lang="en-US" sz="2400" dirty="0">
                <a:latin typeface="Calibri (Body)"/>
              </a:rPr>
              <a:t>.</a:t>
            </a:r>
          </a:p>
        </p:txBody>
      </p:sp>
    </p:spTree>
    <p:extLst>
      <p:ext uri="{BB962C8B-B14F-4D97-AF65-F5344CB8AC3E}">
        <p14:creationId xmlns:p14="http://schemas.microsoft.com/office/powerpoint/2010/main" val="25999356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Các kỹ thuật </a:t>
            </a:r>
            <a:r>
              <a:rPr lang="en-US" dirty="0" err="1" smtClean="0"/>
              <a:t>tạo</a:t>
            </a:r>
            <a:r>
              <a:rPr lang="en-US" dirty="0" smtClean="0"/>
              <a:t> RAID</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latin typeface="Calibri (Body)"/>
              </a:rPr>
              <a:t>Có 2 kỹ thuật chính </a:t>
            </a:r>
            <a:r>
              <a:rPr lang="en-US" sz="2400" dirty="0" err="1" smtClean="0">
                <a:latin typeface="Calibri (Body)"/>
              </a:rPr>
              <a:t>được</a:t>
            </a:r>
            <a:r>
              <a:rPr lang="en-US" sz="2400" dirty="0" smtClean="0">
                <a:latin typeface="Calibri (Body)"/>
              </a:rPr>
              <a:t> sử </a:t>
            </a:r>
            <a:r>
              <a:rPr lang="en-US" sz="2400" dirty="0" err="1" smtClean="0">
                <a:latin typeface="Calibri (Body)"/>
              </a:rPr>
              <a:t>dụng</a:t>
            </a:r>
            <a:r>
              <a:rPr lang="en-US" sz="2400" dirty="0" smtClean="0">
                <a:latin typeface="Calibri (Body)"/>
              </a:rPr>
              <a:t> </a:t>
            </a:r>
            <a:r>
              <a:rPr lang="en-US" sz="2400" dirty="0" err="1" smtClean="0">
                <a:latin typeface="Calibri (Body)"/>
              </a:rPr>
              <a:t>để</a:t>
            </a:r>
            <a:r>
              <a:rPr lang="en-US" sz="2400" dirty="0" smtClean="0">
                <a:latin typeface="Calibri (Body)"/>
              </a:rPr>
              <a:t> </a:t>
            </a:r>
            <a:r>
              <a:rPr lang="en-US" sz="2400" dirty="0" err="1" smtClean="0">
                <a:latin typeface="Calibri (Body)"/>
              </a:rPr>
              <a:t>tạo</a:t>
            </a:r>
            <a:r>
              <a:rPr lang="en-US" sz="2400" dirty="0" smtClean="0">
                <a:latin typeface="Calibri (Body)"/>
              </a:rPr>
              <a:t> RAID:</a:t>
            </a:r>
          </a:p>
          <a:p>
            <a:pPr lvl="1">
              <a:buFontTx/>
              <a:buChar char="-"/>
            </a:pPr>
            <a:r>
              <a:rPr lang="en-US" sz="2200" dirty="0" smtClean="0">
                <a:latin typeface="Calibri (Body)"/>
              </a:rPr>
              <a:t>Kỹ thuật </a:t>
            </a:r>
            <a:r>
              <a:rPr lang="en-US" sz="2200" dirty="0" err="1" smtClean="0">
                <a:latin typeface="Calibri (Body)"/>
              </a:rPr>
              <a:t>tạo</a:t>
            </a:r>
            <a:r>
              <a:rPr lang="en-US" sz="2200" dirty="0" smtClean="0">
                <a:latin typeface="Calibri (Body)"/>
              </a:rPr>
              <a:t> </a:t>
            </a:r>
            <a:r>
              <a:rPr lang="en-US" sz="2200" dirty="0" err="1" smtClean="0">
                <a:latin typeface="Calibri (Body)"/>
              </a:rPr>
              <a:t>lát</a:t>
            </a:r>
            <a:r>
              <a:rPr lang="en-US" sz="2200" dirty="0" smtClean="0">
                <a:latin typeface="Calibri (Body)"/>
              </a:rPr>
              <a:t> đĩa (Disk Stripping) </a:t>
            </a:r>
          </a:p>
          <a:p>
            <a:pPr lvl="1">
              <a:buFontTx/>
              <a:buChar char="-"/>
            </a:pPr>
            <a:r>
              <a:rPr lang="en-US" sz="2200" dirty="0" smtClean="0">
                <a:latin typeface="Calibri (Body)"/>
              </a:rPr>
              <a:t>Kỹ thuật </a:t>
            </a:r>
            <a:r>
              <a:rPr lang="en-US" sz="2200" dirty="0" err="1" smtClean="0">
                <a:latin typeface="Calibri (Body)"/>
              </a:rPr>
              <a:t>soi</a:t>
            </a:r>
            <a:r>
              <a:rPr lang="en-US" sz="2200" dirty="0" smtClean="0">
                <a:latin typeface="Calibri (Body)"/>
              </a:rPr>
              <a:t> </a:t>
            </a:r>
            <a:r>
              <a:rPr lang="en-US" sz="2200" dirty="0" err="1" smtClean="0">
                <a:latin typeface="Calibri (Body)"/>
              </a:rPr>
              <a:t>gương</a:t>
            </a:r>
            <a:r>
              <a:rPr lang="en-US" sz="2200" dirty="0" smtClean="0">
                <a:latin typeface="Calibri (Body)"/>
              </a:rPr>
              <a:t> đĩa (Disk Mirroring)</a:t>
            </a:r>
            <a:endParaRPr lang="en-US" sz="2200" dirty="0">
              <a:latin typeface="Calibri (Body)"/>
            </a:endParaRPr>
          </a:p>
        </p:txBody>
      </p:sp>
    </p:spTree>
    <p:extLst>
      <p:ext uri="{BB962C8B-B14F-4D97-AF65-F5344CB8AC3E}">
        <p14:creationId xmlns:p14="http://schemas.microsoft.com/office/powerpoint/2010/main" val="37001270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Kỹ thuật </a:t>
            </a:r>
            <a:r>
              <a:rPr lang="en-US" dirty="0" err="1" smtClean="0"/>
              <a:t>tạo</a:t>
            </a:r>
            <a:r>
              <a:rPr lang="en-US" dirty="0" smtClean="0"/>
              <a:t> </a:t>
            </a:r>
            <a:r>
              <a:rPr lang="en-US" dirty="0" err="1" smtClean="0"/>
              <a:t>lát</a:t>
            </a:r>
            <a:r>
              <a:rPr lang="en-US" dirty="0" smtClean="0"/>
              <a:t> đĩa (Disk Stripping) </a:t>
            </a:r>
            <a:endParaRPr lang="en-US" dirty="0"/>
          </a:p>
        </p:txBody>
      </p:sp>
      <p:sp>
        <p:nvSpPr>
          <p:cNvPr id="5" name="Rectangle 4"/>
          <p:cNvSpPr/>
          <p:nvPr/>
        </p:nvSpPr>
        <p:spPr>
          <a:xfrm>
            <a:off x="8359358" y="2122570"/>
            <a:ext cx="2719459" cy="2330159"/>
          </a:xfrm>
          <a:prstGeom prst="rect">
            <a:avLst/>
          </a:prstGeom>
        </p:spPr>
        <p:txBody>
          <a:bodyPr wrap="square">
            <a:spAutoFit/>
          </a:bodyPr>
          <a:lstStyle/>
          <a:p>
            <a:r>
              <a:rPr lang="en-US" sz="2400" dirty="0" smtClean="0">
                <a:cs typeface="Calibri Light" panose="020F0302020204030204" pitchFamily="34" charset="0"/>
              </a:rPr>
              <a:t>Kỹ</a:t>
            </a:r>
            <a:r>
              <a:rPr lang="en-US" sz="2400" baseline="0" dirty="0" smtClean="0">
                <a:cs typeface="Calibri Light" panose="020F0302020204030204" pitchFamily="34" charset="0"/>
              </a:rPr>
              <a:t> thuật </a:t>
            </a:r>
            <a:r>
              <a:rPr lang="en-US" sz="2400" baseline="0" dirty="0" err="1" smtClean="0">
                <a:cs typeface="Calibri Light" panose="020F0302020204030204" pitchFamily="34" charset="0"/>
              </a:rPr>
              <a:t>tạo</a:t>
            </a:r>
            <a:r>
              <a:rPr lang="en-US" sz="2400" baseline="0" dirty="0" smtClean="0">
                <a:cs typeface="Calibri Light" panose="020F0302020204030204" pitchFamily="34" charset="0"/>
              </a:rPr>
              <a:t> </a:t>
            </a:r>
            <a:r>
              <a:rPr lang="en-US" sz="2400" baseline="0" dirty="0" err="1" smtClean="0">
                <a:latin typeface="Calibri (Body)"/>
                <a:cs typeface="Calibri Light" panose="020F0302020204030204" pitchFamily="34" charset="0"/>
              </a:rPr>
              <a:t>lát</a:t>
            </a:r>
            <a:r>
              <a:rPr lang="en-US" sz="2400" baseline="0" dirty="0" smtClean="0">
                <a:cs typeface="Calibri Light" panose="020F0302020204030204" pitchFamily="34" charset="0"/>
              </a:rPr>
              <a:t> đĩa </a:t>
            </a:r>
            <a:r>
              <a:rPr lang="en-US" sz="2400" baseline="0" dirty="0" err="1" smtClean="0">
                <a:cs typeface="Calibri Light" panose="020F0302020204030204" pitchFamily="34" charset="0"/>
              </a:rPr>
              <a:t>là</a:t>
            </a:r>
            <a:r>
              <a:rPr lang="en-US" sz="2400" baseline="0" dirty="0" smtClean="0">
                <a:cs typeface="Calibri Light" panose="020F0302020204030204" pitchFamily="34" charset="0"/>
              </a:rPr>
              <a:t> </a:t>
            </a:r>
            <a:r>
              <a:rPr lang="en-US" sz="2400" baseline="0" dirty="0" err="1" smtClean="0">
                <a:cs typeface="Calibri Light" panose="020F0302020204030204" pitchFamily="34" charset="0"/>
              </a:rPr>
              <a:t>điều</a:t>
            </a:r>
            <a:r>
              <a:rPr lang="en-US" sz="2400" baseline="0" dirty="0" smtClean="0">
                <a:cs typeface="Calibri Light" panose="020F0302020204030204" pitchFamily="34" charset="0"/>
              </a:rPr>
              <a:t> </a:t>
            </a:r>
            <a:r>
              <a:rPr lang="en-US" sz="2400" baseline="0" dirty="0" err="1" smtClean="0">
                <a:cs typeface="Calibri Light" panose="020F0302020204030204" pitchFamily="34" charset="0"/>
              </a:rPr>
              <a:t>khiển</a:t>
            </a:r>
            <a:r>
              <a:rPr lang="en-US" sz="2400" baseline="0" dirty="0" smtClean="0">
                <a:cs typeface="Calibri Light" panose="020F0302020204030204" pitchFamily="34" charset="0"/>
              </a:rPr>
              <a:t> RAID </a:t>
            </a:r>
            <a:r>
              <a:rPr lang="en-US" sz="2400" baseline="0" dirty="0" err="1" smtClean="0">
                <a:cs typeface="Calibri Light" panose="020F0302020204030204" pitchFamily="34" charset="0"/>
              </a:rPr>
              <a:t>cung</a:t>
            </a:r>
            <a:r>
              <a:rPr lang="en-US" sz="2400" baseline="0" dirty="0" smtClean="0">
                <a:cs typeface="Calibri Light" panose="020F0302020204030204" pitchFamily="34" charset="0"/>
              </a:rPr>
              <a:t> cấp khả năng ghi và </a:t>
            </a:r>
            <a:r>
              <a:rPr lang="en-US" sz="2400" baseline="0" dirty="0" err="1" smtClean="0">
                <a:cs typeface="Calibri Light" panose="020F0302020204030204" pitchFamily="34" charset="0"/>
              </a:rPr>
              <a:t>đọc</a:t>
            </a:r>
            <a:r>
              <a:rPr lang="en-US" sz="2400" baseline="0" dirty="0" smtClean="0">
                <a:cs typeface="Calibri Light" panose="020F0302020204030204" pitchFamily="34" charset="0"/>
              </a:rPr>
              <a:t> song </a:t>
            </a:r>
            <a:r>
              <a:rPr lang="en-US" sz="2400" baseline="0" dirty="0" err="1" smtClean="0">
                <a:cs typeface="Calibri Light" panose="020F0302020204030204" pitchFamily="34" charset="0"/>
              </a:rPr>
              <a:t>song</a:t>
            </a:r>
            <a:r>
              <a:rPr lang="en-US" sz="2400" baseline="0" dirty="0" smtClean="0">
                <a:cs typeface="Calibri Light" panose="020F0302020204030204" pitchFamily="34" charset="0"/>
              </a:rPr>
              <a:t> các </a:t>
            </a:r>
            <a:r>
              <a:rPr lang="en-US" sz="2400" baseline="0" dirty="0" err="1" smtClean="0">
                <a:cs typeface="Calibri Light" panose="020F0302020204030204" pitchFamily="34" charset="0"/>
              </a:rPr>
              <a:t>khối</a:t>
            </a:r>
            <a:r>
              <a:rPr lang="en-US" sz="2400" baseline="0" dirty="0" smtClean="0">
                <a:cs typeface="Calibri Light" panose="020F0302020204030204" pitchFamily="34" charset="0"/>
              </a:rPr>
              <a:t> </a:t>
            </a:r>
            <a:r>
              <a:rPr lang="en-US" sz="2400" baseline="0" dirty="0" smtClean="0">
                <a:cs typeface="Calibri Light" panose="020F0302020204030204" pitchFamily="34" charset="0"/>
                <a:sym typeface="Wingdings" panose="05000000000000000000" pitchFamily="2" charset="2"/>
              </a:rPr>
              <a:t> Tăng </a:t>
            </a:r>
            <a:r>
              <a:rPr lang="en-US" sz="2400" baseline="0" dirty="0" err="1" smtClean="0">
                <a:cs typeface="Calibri Light" panose="020F0302020204030204" pitchFamily="34" charset="0"/>
                <a:sym typeface="Wingdings" panose="05000000000000000000" pitchFamily="2" charset="2"/>
              </a:rPr>
              <a:t>tốc</a:t>
            </a:r>
            <a:r>
              <a:rPr lang="en-US" sz="2400" baseline="0" dirty="0" smtClean="0">
                <a:cs typeface="Calibri Light" panose="020F0302020204030204" pitchFamily="34" charset="0"/>
                <a:sym typeface="Wingdings" panose="05000000000000000000" pitchFamily="2" charset="2"/>
              </a:rPr>
              <a:t> độ </a:t>
            </a:r>
            <a:r>
              <a:rPr lang="en-US" sz="2400" baseline="0" dirty="0" err="1" smtClean="0">
                <a:cs typeface="Calibri Light" panose="020F0302020204030204" pitchFamily="34" charset="0"/>
                <a:sym typeface="Wingdings" panose="05000000000000000000" pitchFamily="2" charset="2"/>
              </a:rPr>
              <a:t>đọc</a:t>
            </a:r>
            <a:r>
              <a:rPr lang="en-US" sz="2400" baseline="0" dirty="0" smtClean="0">
                <a:cs typeface="Calibri Light" panose="020F0302020204030204" pitchFamily="34" charset="0"/>
                <a:sym typeface="Wingdings" panose="05000000000000000000" pitchFamily="2" charset="2"/>
              </a:rPr>
              <a:t> ghi</a:t>
            </a:r>
            <a:endParaRPr lang="en-US" sz="2400" baseline="0" dirty="0" smtClean="0">
              <a:cs typeface="Calibri Light" panose="020F0302020204030204" pitchFamily="34" charset="0"/>
              <a:sym typeface="Wingdings" panose="05000000000000000000" pitchFamily="2" charset="2"/>
            </a:endParaRPr>
          </a:p>
        </p:txBody>
      </p:sp>
      <p:pic>
        <p:nvPicPr>
          <p:cNvPr id="8" name="Picture 7"/>
          <p:cNvPicPr>
            <a:picLocks noChangeAspect="1"/>
          </p:cNvPicPr>
          <p:nvPr/>
        </p:nvPicPr>
        <p:blipFill>
          <a:blip r:embed="rId3"/>
          <a:stretch>
            <a:fillRect/>
          </a:stretch>
        </p:blipFill>
        <p:spPr>
          <a:xfrm>
            <a:off x="1097280" y="1899138"/>
            <a:ext cx="7204197" cy="3341077"/>
          </a:xfrm>
          <a:prstGeom prst="rect">
            <a:avLst/>
          </a:prstGeom>
        </p:spPr>
      </p:pic>
    </p:spTree>
    <p:extLst>
      <p:ext uri="{BB962C8B-B14F-4D97-AF65-F5344CB8AC3E}">
        <p14:creationId xmlns:p14="http://schemas.microsoft.com/office/powerpoint/2010/main" val="559300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latin typeface="Calibri Light" panose="020F0302020204030204" pitchFamily="34" charset="0"/>
                <a:cs typeface="Calibri Light" panose="020F0302020204030204" pitchFamily="34" charset="0"/>
              </a:rPr>
              <a:t>Kỹ thuật soi gương đĩa (Disk Mirroring)   </a:t>
            </a:r>
            <a:endParaRPr lang="en-US" dirty="0">
              <a:latin typeface="Calibri Light" panose="020F0302020204030204" pitchFamily="34" charset="0"/>
              <a:cs typeface="Calibri Light" panose="020F0302020204030204" pitchFamily="34" charset="0"/>
            </a:endParaRPr>
          </a:p>
        </p:txBody>
      </p:sp>
      <p:pic>
        <p:nvPicPr>
          <p:cNvPr id="4" name="Picture 3"/>
          <p:cNvPicPr>
            <a:picLocks noChangeAspect="1"/>
          </p:cNvPicPr>
          <p:nvPr/>
        </p:nvPicPr>
        <p:blipFill>
          <a:blip r:embed="rId3"/>
          <a:stretch>
            <a:fillRect/>
          </a:stretch>
        </p:blipFill>
        <p:spPr>
          <a:xfrm>
            <a:off x="690588" y="1737360"/>
            <a:ext cx="7755174" cy="3756412"/>
          </a:xfrm>
          <a:prstGeom prst="rect">
            <a:avLst/>
          </a:prstGeom>
        </p:spPr>
      </p:pic>
      <p:sp>
        <p:nvSpPr>
          <p:cNvPr id="5" name="Rectangle 4"/>
          <p:cNvSpPr/>
          <p:nvPr/>
        </p:nvSpPr>
        <p:spPr>
          <a:xfrm>
            <a:off x="8332854" y="2045906"/>
            <a:ext cx="2719459" cy="1569660"/>
          </a:xfrm>
          <a:prstGeom prst="rect">
            <a:avLst/>
          </a:prstGeom>
        </p:spPr>
        <p:txBody>
          <a:bodyPr wrap="square">
            <a:spAutoFit/>
          </a:bodyPr>
          <a:lstStyle/>
          <a:p>
            <a:r>
              <a:rPr lang="en-US" sz="2400" dirty="0" smtClean="0">
                <a:cs typeface="Calibri Light" panose="020F0302020204030204" pitchFamily="34" charset="0"/>
              </a:rPr>
              <a:t>Kỹ thuật </a:t>
            </a:r>
            <a:r>
              <a:rPr lang="en-US" sz="2400" dirty="0" err="1" smtClean="0">
                <a:cs typeface="Calibri Light" panose="020F0302020204030204" pitchFamily="34" charset="0"/>
              </a:rPr>
              <a:t>soi</a:t>
            </a:r>
            <a:r>
              <a:rPr lang="en-US" sz="2400" dirty="0" smtClean="0">
                <a:cs typeface="Calibri Light" panose="020F0302020204030204" pitchFamily="34" charset="0"/>
              </a:rPr>
              <a:t> </a:t>
            </a:r>
            <a:r>
              <a:rPr lang="en-US" sz="2400" dirty="0" err="1" smtClean="0">
                <a:cs typeface="Calibri Light" panose="020F0302020204030204" pitchFamily="34" charset="0"/>
              </a:rPr>
              <a:t>gương</a:t>
            </a:r>
            <a:r>
              <a:rPr lang="en-US" sz="2400" dirty="0" smtClean="0">
                <a:cs typeface="Calibri Light" panose="020F0302020204030204" pitchFamily="34" charset="0"/>
              </a:rPr>
              <a:t> đĩa </a:t>
            </a:r>
            <a:r>
              <a:rPr lang="en-US" sz="2400" dirty="0" err="1" smtClean="0">
                <a:cs typeface="Calibri Light" panose="020F0302020204030204" pitchFamily="34" charset="0"/>
              </a:rPr>
              <a:t>nhằm</a:t>
            </a:r>
            <a:r>
              <a:rPr lang="en-US" sz="2400" dirty="0" smtClean="0">
                <a:cs typeface="Calibri Light" panose="020F0302020204030204" pitchFamily="34" charset="0"/>
              </a:rPr>
              <a:t> </a:t>
            </a:r>
            <a:r>
              <a:rPr lang="en-US" sz="2400" dirty="0" err="1" smtClean="0">
                <a:cs typeface="Calibri Light" panose="020F0302020204030204" pitchFamily="34" charset="0"/>
              </a:rPr>
              <a:t>đạt</a:t>
            </a:r>
            <a:r>
              <a:rPr lang="en-US" sz="2400" dirty="0" smtClean="0">
                <a:cs typeface="Calibri Light" panose="020F0302020204030204" pitchFamily="34" charset="0"/>
              </a:rPr>
              <a:t> độ tin </a:t>
            </a:r>
            <a:r>
              <a:rPr lang="en-US" sz="2400" dirty="0" err="1" smtClean="0">
                <a:cs typeface="Calibri Light" panose="020F0302020204030204" pitchFamily="34" charset="0"/>
              </a:rPr>
              <a:t>cậy</a:t>
            </a:r>
            <a:r>
              <a:rPr lang="en-US" sz="2400" dirty="0" smtClean="0">
                <a:cs typeface="Calibri Light" panose="020F0302020204030204" pitchFamily="34" charset="0"/>
              </a:rPr>
              <a:t> </a:t>
            </a:r>
            <a:r>
              <a:rPr lang="en-US" sz="2400" dirty="0" err="1" smtClean="0">
                <a:cs typeface="Calibri Light" panose="020F0302020204030204" pitchFamily="34" charset="0"/>
              </a:rPr>
              <a:t>cao</a:t>
            </a:r>
            <a:r>
              <a:rPr lang="en-US" sz="2400" dirty="0" smtClean="0">
                <a:cs typeface="Calibri Light" panose="020F0302020204030204" pitchFamily="34" charset="0"/>
              </a:rPr>
              <a:t> </a:t>
            </a:r>
            <a:r>
              <a:rPr lang="en-US" sz="2400" dirty="0" err="1" smtClean="0">
                <a:cs typeface="Calibri Light" panose="020F0302020204030204" pitchFamily="34" charset="0"/>
              </a:rPr>
              <a:t>cho</a:t>
            </a:r>
            <a:r>
              <a:rPr lang="en-US" sz="2400" dirty="0" smtClean="0">
                <a:cs typeface="Calibri Light" panose="020F0302020204030204" pitchFamily="34" charset="0"/>
              </a:rPr>
              <a:t> hệ thống lưu trữ </a:t>
            </a:r>
            <a:endParaRPr lang="en-US" sz="2400" baseline="0" dirty="0" smtClean="0">
              <a:cs typeface="Calibri Light" panose="020F0302020204030204" pitchFamily="34" charset="0"/>
              <a:sym typeface="Wingdings" panose="05000000000000000000" pitchFamily="2" charset="2"/>
            </a:endParaRPr>
          </a:p>
        </p:txBody>
      </p:sp>
    </p:spTree>
    <p:extLst>
      <p:ext uri="{BB962C8B-B14F-4D97-AF65-F5344CB8AC3E}">
        <p14:creationId xmlns:p14="http://schemas.microsoft.com/office/powerpoint/2010/main" val="29315822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Các loại RAID: RAID 0</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 </a:t>
            </a:r>
            <a:endParaRPr lang="en-US" sz="2400" dirty="0"/>
          </a:p>
        </p:txBody>
      </p:sp>
      <p:pic>
        <p:nvPicPr>
          <p:cNvPr id="4" name="481310349463441195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93586" y="1845734"/>
            <a:ext cx="4396508" cy="4254328"/>
          </a:xfrm>
          <a:prstGeom prst="rect">
            <a:avLst/>
          </a:prstGeom>
        </p:spPr>
      </p:pic>
      <p:sp>
        <p:nvSpPr>
          <p:cNvPr id="5" name="TextBox 4"/>
          <p:cNvSpPr txBox="1"/>
          <p:nvPr/>
        </p:nvSpPr>
        <p:spPr>
          <a:xfrm>
            <a:off x="5486400" y="2173356"/>
            <a:ext cx="5855368" cy="3046988"/>
          </a:xfrm>
          <a:prstGeom prst="rect">
            <a:avLst/>
          </a:prstGeom>
          <a:noFill/>
        </p:spPr>
        <p:txBody>
          <a:bodyPr wrap="square" rtlCol="0">
            <a:spAutoFit/>
          </a:bodyPr>
          <a:lstStyle/>
          <a:p>
            <a:pPr marL="342900" indent="-342900">
              <a:buFontTx/>
              <a:buChar char="-"/>
            </a:pPr>
            <a:r>
              <a:rPr lang="en-US" sz="2400" dirty="0" smtClean="0"/>
              <a:t>Cấu hình RAID dựa </a:t>
            </a:r>
            <a:r>
              <a:rPr lang="en-US" sz="2400" dirty="0" err="1" smtClean="0"/>
              <a:t>trên</a:t>
            </a:r>
            <a:r>
              <a:rPr lang="en-US" sz="2400" dirty="0" smtClean="0"/>
              <a:t> kỹ thuật </a:t>
            </a:r>
            <a:r>
              <a:rPr lang="en-US" sz="2400" dirty="0" err="1" smtClean="0"/>
              <a:t>tạo</a:t>
            </a:r>
            <a:r>
              <a:rPr lang="en-US" sz="2400" dirty="0" smtClean="0"/>
              <a:t> </a:t>
            </a:r>
            <a:r>
              <a:rPr lang="en-US" sz="2400" dirty="0" err="1" smtClean="0"/>
              <a:t>lát</a:t>
            </a:r>
            <a:r>
              <a:rPr lang="en-US" sz="2400" dirty="0" smtClean="0"/>
              <a:t> đĩa và cần tối </a:t>
            </a:r>
            <a:r>
              <a:rPr lang="en-US" sz="2400" dirty="0" err="1" smtClean="0"/>
              <a:t>thiểu</a:t>
            </a:r>
            <a:r>
              <a:rPr lang="en-US" sz="2400" dirty="0" smtClean="0"/>
              <a:t> </a:t>
            </a:r>
            <a:r>
              <a:rPr lang="en-US" sz="2400" dirty="0" err="1" smtClean="0"/>
              <a:t>hai</a:t>
            </a:r>
            <a:r>
              <a:rPr lang="en-US" sz="2400" dirty="0" smtClean="0"/>
              <a:t> ổ đĩa vật lý</a:t>
            </a:r>
          </a:p>
          <a:p>
            <a:endParaRPr lang="en-US" sz="2400" dirty="0" smtClean="0"/>
          </a:p>
          <a:p>
            <a:pPr marL="342900" indent="-342900">
              <a:buFontTx/>
              <a:buChar char="-"/>
            </a:pPr>
            <a:r>
              <a:rPr lang="en-US" sz="2400" dirty="0" smtClean="0"/>
              <a:t>Ưu điểm: Tăng </a:t>
            </a:r>
            <a:r>
              <a:rPr lang="en-US" sz="2400" dirty="0" err="1" smtClean="0"/>
              <a:t>tốc</a:t>
            </a:r>
            <a:r>
              <a:rPr lang="en-US" sz="2400" dirty="0" smtClean="0"/>
              <a:t> độ </a:t>
            </a:r>
            <a:r>
              <a:rPr lang="en-US" sz="2400" dirty="0" err="1" smtClean="0"/>
              <a:t>đọc</a:t>
            </a:r>
            <a:r>
              <a:rPr lang="en-US" sz="2400" dirty="0" smtClean="0"/>
              <a:t> / ghi  </a:t>
            </a:r>
          </a:p>
          <a:p>
            <a:endParaRPr lang="en-US" sz="2400" dirty="0" smtClean="0"/>
          </a:p>
          <a:p>
            <a:pPr marL="342900" indent="-342900">
              <a:buFontTx/>
              <a:buChar char="-"/>
            </a:pPr>
            <a:r>
              <a:rPr lang="en-US" sz="2400" dirty="0" err="1" smtClean="0"/>
              <a:t>Nhược</a:t>
            </a:r>
            <a:r>
              <a:rPr lang="en-US" sz="2400" dirty="0" smtClean="0"/>
              <a:t> điểm: Tính tin </a:t>
            </a:r>
            <a:r>
              <a:rPr lang="en-US" sz="2400" dirty="0" err="1" smtClean="0"/>
              <a:t>cậy</a:t>
            </a:r>
            <a:r>
              <a:rPr lang="en-US" sz="2400" dirty="0"/>
              <a:t> </a:t>
            </a:r>
            <a:r>
              <a:rPr lang="en-US" sz="2400" dirty="0" smtClean="0"/>
              <a:t>– tính tin </a:t>
            </a:r>
            <a:r>
              <a:rPr lang="en-US" sz="2400" dirty="0" err="1" smtClean="0"/>
              <a:t>cậy</a:t>
            </a:r>
            <a:r>
              <a:rPr lang="en-US" sz="2400" dirty="0" smtClean="0"/>
              <a:t> </a:t>
            </a:r>
            <a:r>
              <a:rPr lang="en-US" sz="2400" dirty="0" err="1" smtClean="0"/>
              <a:t>của</a:t>
            </a:r>
            <a:r>
              <a:rPr lang="en-US" sz="2400" dirty="0" smtClean="0"/>
              <a:t> RAID 0 </a:t>
            </a:r>
            <a:r>
              <a:rPr lang="en-US" sz="2400" dirty="0" err="1" smtClean="0"/>
              <a:t>tương</a:t>
            </a:r>
            <a:r>
              <a:rPr lang="en-US" sz="2400" dirty="0" smtClean="0"/>
              <a:t> đương tính tin </a:t>
            </a:r>
            <a:r>
              <a:rPr lang="en-US" sz="2400" dirty="0" err="1" smtClean="0"/>
              <a:t>cậy</a:t>
            </a:r>
            <a:r>
              <a:rPr lang="en-US" sz="2400" dirty="0" smtClean="0"/>
              <a:t> </a:t>
            </a:r>
            <a:r>
              <a:rPr lang="en-US" sz="2400" dirty="0" err="1" smtClean="0"/>
              <a:t>của</a:t>
            </a:r>
            <a:r>
              <a:rPr lang="en-US" sz="2400" dirty="0" smtClean="0"/>
              <a:t> </a:t>
            </a:r>
            <a:r>
              <a:rPr lang="en-US" sz="2400" dirty="0" err="1" smtClean="0"/>
              <a:t>một</a:t>
            </a:r>
            <a:r>
              <a:rPr lang="en-US" sz="2400" dirty="0" smtClean="0"/>
              <a:t> ổ đĩa đơn </a:t>
            </a:r>
            <a:endParaRPr lang="en-US" sz="2400" dirty="0"/>
          </a:p>
        </p:txBody>
      </p:sp>
    </p:spTree>
    <p:extLst>
      <p:ext uri="{BB962C8B-B14F-4D97-AF65-F5344CB8AC3E}">
        <p14:creationId xmlns:p14="http://schemas.microsoft.com/office/powerpoint/2010/main" val="1538823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Các loại RAID: RAID </a:t>
            </a:r>
            <a:r>
              <a:rPr lang="en-US" dirty="0" smtClean="0"/>
              <a:t>1</a:t>
            </a:r>
            <a:endParaRPr lang="en-US" dirty="0"/>
          </a:p>
        </p:txBody>
      </p:sp>
      <p:pic>
        <p:nvPicPr>
          <p:cNvPr id="6" name="453192791328113495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97280" y="1931505"/>
            <a:ext cx="4353786" cy="4230756"/>
          </a:xfrm>
          <a:prstGeom prst="rect">
            <a:avLst/>
          </a:prstGeom>
        </p:spPr>
      </p:pic>
      <p:sp>
        <p:nvSpPr>
          <p:cNvPr id="7" name="TextBox 6"/>
          <p:cNvSpPr txBox="1"/>
          <p:nvPr/>
        </p:nvSpPr>
        <p:spPr>
          <a:xfrm>
            <a:off x="5486400" y="2173356"/>
            <a:ext cx="5855368" cy="3046988"/>
          </a:xfrm>
          <a:prstGeom prst="rect">
            <a:avLst/>
          </a:prstGeom>
          <a:noFill/>
        </p:spPr>
        <p:txBody>
          <a:bodyPr wrap="square" rtlCol="0">
            <a:spAutoFit/>
          </a:bodyPr>
          <a:lstStyle/>
          <a:p>
            <a:pPr marL="342900" indent="-342900">
              <a:buFontTx/>
              <a:buChar char="-"/>
            </a:pPr>
            <a:r>
              <a:rPr lang="en-US" sz="2400" dirty="0" smtClean="0"/>
              <a:t>Cấu hình RAID 1 dựa </a:t>
            </a:r>
            <a:r>
              <a:rPr lang="en-US" sz="2400" dirty="0" err="1" smtClean="0"/>
              <a:t>trên</a:t>
            </a:r>
            <a:r>
              <a:rPr lang="en-US" sz="2400" dirty="0" smtClean="0"/>
              <a:t> kỹ thuật </a:t>
            </a:r>
            <a:r>
              <a:rPr lang="en-US" sz="2400" dirty="0" err="1" smtClean="0"/>
              <a:t>soi</a:t>
            </a:r>
            <a:r>
              <a:rPr lang="en-US" sz="2400" dirty="0" smtClean="0"/>
              <a:t> </a:t>
            </a:r>
            <a:r>
              <a:rPr lang="en-US" sz="2400" dirty="0" err="1" smtClean="0"/>
              <a:t>gương</a:t>
            </a:r>
            <a:r>
              <a:rPr lang="en-US" sz="2400" dirty="0" smtClean="0"/>
              <a:t> đĩa và cần tối </a:t>
            </a:r>
            <a:r>
              <a:rPr lang="en-US" sz="2400" dirty="0" err="1" smtClean="0"/>
              <a:t>thiểu</a:t>
            </a:r>
            <a:r>
              <a:rPr lang="en-US" sz="2400" dirty="0" smtClean="0"/>
              <a:t> </a:t>
            </a:r>
            <a:r>
              <a:rPr lang="en-US" sz="2400" dirty="0" err="1" smtClean="0"/>
              <a:t>hai</a:t>
            </a:r>
            <a:r>
              <a:rPr lang="en-US" sz="2400" dirty="0" smtClean="0"/>
              <a:t> ổ đĩa vật lý</a:t>
            </a:r>
          </a:p>
          <a:p>
            <a:pPr marL="342900" indent="-342900">
              <a:buFontTx/>
              <a:buChar char="-"/>
            </a:pPr>
            <a:endParaRPr lang="en-US" sz="2400" dirty="0"/>
          </a:p>
          <a:p>
            <a:pPr marL="342900" indent="-342900">
              <a:buFontTx/>
              <a:buChar char="-"/>
            </a:pPr>
            <a:r>
              <a:rPr lang="en-US" sz="2400" dirty="0" smtClean="0"/>
              <a:t>Ưu điểm: Độ tin </a:t>
            </a:r>
            <a:r>
              <a:rPr lang="en-US" sz="2400" dirty="0" err="1" smtClean="0"/>
              <a:t>cậy</a:t>
            </a:r>
            <a:r>
              <a:rPr lang="en-US" sz="2400" dirty="0" smtClean="0"/>
              <a:t> </a:t>
            </a:r>
            <a:r>
              <a:rPr lang="en-US" sz="2400" dirty="0" err="1" smtClean="0"/>
              <a:t>cao</a:t>
            </a:r>
            <a:r>
              <a:rPr lang="en-US" sz="2400" dirty="0" smtClean="0"/>
              <a:t> </a:t>
            </a:r>
          </a:p>
          <a:p>
            <a:pPr marL="342900" indent="-342900">
              <a:buFontTx/>
              <a:buChar char="-"/>
            </a:pPr>
            <a:endParaRPr lang="en-US" sz="2400" dirty="0"/>
          </a:p>
          <a:p>
            <a:pPr marL="342900" indent="-342900">
              <a:buFontTx/>
              <a:buChar char="-"/>
            </a:pPr>
            <a:r>
              <a:rPr lang="en-US" sz="2400" dirty="0" err="1" smtClean="0"/>
              <a:t>Nhược</a:t>
            </a:r>
            <a:r>
              <a:rPr lang="en-US" sz="2400" dirty="0" smtClean="0"/>
              <a:t> điểm: </a:t>
            </a:r>
            <a:r>
              <a:rPr lang="en-US" sz="2400" dirty="0" err="1" smtClean="0"/>
              <a:t>Tốc</a:t>
            </a:r>
            <a:r>
              <a:rPr lang="en-US" sz="2400" dirty="0" smtClean="0"/>
              <a:t> độ </a:t>
            </a:r>
            <a:r>
              <a:rPr lang="en-US" sz="2400" dirty="0" err="1" smtClean="0"/>
              <a:t>chỉ</a:t>
            </a:r>
            <a:r>
              <a:rPr lang="en-US" sz="2400" dirty="0" smtClean="0"/>
              <a:t> </a:t>
            </a:r>
            <a:r>
              <a:rPr lang="en-US" sz="2400" dirty="0" err="1" smtClean="0"/>
              <a:t>bằng</a:t>
            </a:r>
            <a:r>
              <a:rPr lang="en-US" sz="2400" dirty="0" smtClean="0"/>
              <a:t> </a:t>
            </a:r>
            <a:r>
              <a:rPr lang="en-US" sz="2400" dirty="0" err="1" smtClean="0"/>
              <a:t>một</a:t>
            </a:r>
            <a:r>
              <a:rPr lang="en-US" sz="2400" dirty="0" smtClean="0"/>
              <a:t> ổ đĩa, không </a:t>
            </a:r>
            <a:r>
              <a:rPr lang="en-US" sz="2400" dirty="0" err="1" smtClean="0"/>
              <a:t>phù</a:t>
            </a:r>
            <a:r>
              <a:rPr lang="en-US" sz="2400" dirty="0" smtClean="0"/>
              <a:t> </a:t>
            </a:r>
            <a:r>
              <a:rPr lang="en-US" sz="2400" dirty="0" err="1" smtClean="0"/>
              <a:t>hợp</a:t>
            </a:r>
            <a:r>
              <a:rPr lang="en-US" sz="2400" dirty="0" smtClean="0"/>
              <a:t> với </a:t>
            </a:r>
            <a:r>
              <a:rPr lang="en-US" sz="2400" dirty="0" err="1" smtClean="0"/>
              <a:t>người</a:t>
            </a:r>
            <a:r>
              <a:rPr lang="en-US" sz="2400" dirty="0" smtClean="0"/>
              <a:t> dùng có nhu </a:t>
            </a:r>
            <a:r>
              <a:rPr lang="en-US" sz="2400" dirty="0" err="1" smtClean="0"/>
              <a:t>cầu</a:t>
            </a:r>
            <a:r>
              <a:rPr lang="en-US" sz="2400" dirty="0" smtClean="0"/>
              <a:t> </a:t>
            </a:r>
            <a:r>
              <a:rPr lang="en-US" sz="2400" dirty="0" err="1" smtClean="0"/>
              <a:t>về</a:t>
            </a:r>
            <a:r>
              <a:rPr lang="en-US" sz="2400" dirty="0" smtClean="0"/>
              <a:t> </a:t>
            </a:r>
            <a:r>
              <a:rPr lang="en-US" sz="2400" dirty="0" err="1" smtClean="0"/>
              <a:t>tốc</a:t>
            </a:r>
            <a:r>
              <a:rPr lang="en-US" sz="2400" dirty="0" smtClean="0"/>
              <a:t> độ</a:t>
            </a:r>
            <a:r>
              <a:rPr lang="vi-VN" dirty="0" smtClean="0"/>
              <a:t>.</a:t>
            </a:r>
            <a:endParaRPr lang="en-US" sz="2400" dirty="0"/>
          </a:p>
        </p:txBody>
      </p:sp>
    </p:spTree>
    <p:extLst>
      <p:ext uri="{BB962C8B-B14F-4D97-AF65-F5344CB8AC3E}">
        <p14:creationId xmlns:p14="http://schemas.microsoft.com/office/powerpoint/2010/main" val="12204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Các loại RAID: RAID </a:t>
            </a:r>
            <a:r>
              <a:rPr lang="en-US" dirty="0" smtClean="0"/>
              <a:t>10</a:t>
            </a:r>
            <a:endParaRPr lang="en-US" dirty="0"/>
          </a:p>
        </p:txBody>
      </p:sp>
      <p:pic>
        <p:nvPicPr>
          <p:cNvPr id="4" name="8884003883963042879">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97280" y="1883636"/>
            <a:ext cx="5720615" cy="4276117"/>
          </a:xfrm>
        </p:spPr>
      </p:pic>
      <p:sp>
        <p:nvSpPr>
          <p:cNvPr id="5" name="Rectangle 4"/>
          <p:cNvSpPr/>
          <p:nvPr/>
        </p:nvSpPr>
        <p:spPr>
          <a:xfrm>
            <a:off x="6832434" y="1984935"/>
            <a:ext cx="4418662" cy="4154984"/>
          </a:xfrm>
          <a:prstGeom prst="rect">
            <a:avLst/>
          </a:prstGeom>
        </p:spPr>
        <p:txBody>
          <a:bodyPr wrap="square">
            <a:spAutoFit/>
          </a:bodyPr>
          <a:lstStyle/>
          <a:p>
            <a:pPr marL="342900" indent="-342900">
              <a:buFontTx/>
              <a:buChar char="-"/>
            </a:pPr>
            <a:r>
              <a:rPr lang="en-US" sz="2400" dirty="0" smtClean="0"/>
              <a:t>Cấu hình RAID 10 dựa </a:t>
            </a:r>
            <a:r>
              <a:rPr lang="en-US" sz="2400" dirty="0" err="1" smtClean="0"/>
              <a:t>trên</a:t>
            </a:r>
            <a:r>
              <a:rPr lang="en-US" sz="2400" dirty="0" smtClean="0"/>
              <a:t> 2 kỹ thuật </a:t>
            </a:r>
            <a:r>
              <a:rPr lang="en-US" sz="2400" dirty="0" err="1" smtClean="0"/>
              <a:t>tạo</a:t>
            </a:r>
            <a:r>
              <a:rPr lang="en-US" sz="2400" dirty="0" smtClean="0"/>
              <a:t> </a:t>
            </a:r>
            <a:r>
              <a:rPr lang="en-US" sz="2400" dirty="0" err="1" smtClean="0"/>
              <a:t>lát</a:t>
            </a:r>
            <a:r>
              <a:rPr lang="en-US" sz="2400" dirty="0" smtClean="0"/>
              <a:t> đĩa và </a:t>
            </a:r>
            <a:r>
              <a:rPr lang="en-US" sz="2400" dirty="0" err="1" smtClean="0"/>
              <a:t>soi</a:t>
            </a:r>
            <a:r>
              <a:rPr lang="en-US" sz="2400" dirty="0" smtClean="0"/>
              <a:t> </a:t>
            </a:r>
            <a:r>
              <a:rPr lang="en-US" sz="2400" dirty="0" err="1" smtClean="0"/>
              <a:t>gương</a:t>
            </a:r>
            <a:r>
              <a:rPr lang="en-US" sz="2400" dirty="0" smtClean="0"/>
              <a:t> đĩa, cần tối </a:t>
            </a:r>
            <a:r>
              <a:rPr lang="en-US" sz="2400" dirty="0" err="1" smtClean="0"/>
              <a:t>thiểu</a:t>
            </a:r>
            <a:r>
              <a:rPr lang="en-US" sz="2400" dirty="0" smtClean="0"/>
              <a:t> 4 ổ đĩa độ </a:t>
            </a:r>
            <a:r>
              <a:rPr lang="en-US" sz="2400" dirty="0" err="1" smtClean="0"/>
              <a:t>lập</a:t>
            </a:r>
            <a:endParaRPr lang="en-US" sz="2400" dirty="0"/>
          </a:p>
          <a:p>
            <a:pPr marL="342900" indent="-342900">
              <a:buFontTx/>
              <a:buChar char="-"/>
            </a:pPr>
            <a:endParaRPr lang="en-US" sz="2400" dirty="0" smtClean="0"/>
          </a:p>
          <a:p>
            <a:pPr marL="342900" indent="-342900">
              <a:buFontTx/>
              <a:buChar char="-"/>
            </a:pPr>
            <a:r>
              <a:rPr lang="en-US" sz="2400" dirty="0" smtClean="0"/>
              <a:t>Ưu điểm: </a:t>
            </a:r>
            <a:r>
              <a:rPr lang="en-US" sz="2400" dirty="0" err="1" smtClean="0"/>
              <a:t>Tốc</a:t>
            </a:r>
            <a:r>
              <a:rPr lang="en-US" sz="2400" dirty="0" smtClean="0"/>
              <a:t> độ </a:t>
            </a:r>
            <a:r>
              <a:rPr lang="en-US" sz="2400" dirty="0" err="1" smtClean="0"/>
              <a:t>cao</a:t>
            </a:r>
            <a:r>
              <a:rPr lang="en-US" sz="2400" dirty="0" smtClean="0"/>
              <a:t> và tính tin </a:t>
            </a:r>
            <a:r>
              <a:rPr lang="en-US" sz="2400" dirty="0" err="1" smtClean="0"/>
              <a:t>cậy</a:t>
            </a:r>
            <a:r>
              <a:rPr lang="en-US" sz="2400" dirty="0" smtClean="0"/>
              <a:t> </a:t>
            </a:r>
            <a:r>
              <a:rPr lang="en-US" sz="2400" dirty="0" err="1" smtClean="0"/>
              <a:t>cao</a:t>
            </a:r>
            <a:r>
              <a:rPr lang="en-US" sz="2400" dirty="0" smtClean="0"/>
              <a:t>. </a:t>
            </a:r>
            <a:r>
              <a:rPr lang="en-US" sz="2400" dirty="0" err="1" smtClean="0"/>
              <a:t>Phù</a:t>
            </a:r>
            <a:r>
              <a:rPr lang="en-US" sz="2400" dirty="0" smtClean="0"/>
              <a:t> </a:t>
            </a:r>
            <a:r>
              <a:rPr lang="en-US" sz="2400" dirty="0" err="1" smtClean="0"/>
              <a:t>hợp</a:t>
            </a:r>
            <a:r>
              <a:rPr lang="en-US" sz="2400" dirty="0" smtClean="0"/>
              <a:t> với các hệ thống máy chủ đòi hỏi tính an toán cả, </a:t>
            </a:r>
            <a:r>
              <a:rPr lang="en-US" sz="2400" dirty="0" err="1" smtClean="0"/>
              <a:t>hiệu</a:t>
            </a:r>
            <a:r>
              <a:rPr lang="en-US" sz="2400" dirty="0" smtClean="0"/>
              <a:t> năng </a:t>
            </a:r>
            <a:r>
              <a:rPr lang="en-US" sz="2400" dirty="0" err="1" smtClean="0"/>
              <a:t>lớn</a:t>
            </a:r>
            <a:r>
              <a:rPr lang="en-US" sz="2400" dirty="0" smtClean="0"/>
              <a:t> </a:t>
            </a:r>
            <a:r>
              <a:rPr lang="en-US" sz="2400" dirty="0" err="1" smtClean="0"/>
              <a:t>như</a:t>
            </a:r>
            <a:r>
              <a:rPr lang="en-US" sz="2400" dirty="0" smtClean="0"/>
              <a:t> máy chủ cơ sở dữ </a:t>
            </a:r>
            <a:r>
              <a:rPr lang="en-US" sz="2400" dirty="0" err="1" smtClean="0"/>
              <a:t>liệu</a:t>
            </a:r>
            <a:r>
              <a:rPr lang="en-US" sz="2400" dirty="0" smtClean="0"/>
              <a:t> </a:t>
            </a:r>
          </a:p>
          <a:p>
            <a:pPr marL="342900" indent="-342900">
              <a:buFontTx/>
              <a:buChar char="-"/>
            </a:pPr>
            <a:endParaRPr lang="en-US" sz="2400" dirty="0"/>
          </a:p>
          <a:p>
            <a:pPr marL="342900" indent="-342900">
              <a:buFontTx/>
              <a:buChar char="-"/>
            </a:pPr>
            <a:r>
              <a:rPr lang="en-US" sz="2400" dirty="0" err="1" smtClean="0"/>
              <a:t>Nhược</a:t>
            </a:r>
            <a:r>
              <a:rPr lang="en-US" sz="2400" dirty="0" smtClean="0"/>
              <a:t> điểm: Giá </a:t>
            </a:r>
            <a:r>
              <a:rPr lang="en-US" sz="2400" dirty="0" err="1" smtClean="0"/>
              <a:t>thành</a:t>
            </a:r>
            <a:r>
              <a:rPr lang="en-US" sz="2400" dirty="0" smtClean="0"/>
              <a:t> </a:t>
            </a:r>
            <a:r>
              <a:rPr lang="en-US" sz="2400" dirty="0" err="1" smtClean="0"/>
              <a:t>cao</a:t>
            </a:r>
            <a:r>
              <a:rPr lang="en-US" sz="2400" dirty="0" smtClean="0"/>
              <a:t> </a:t>
            </a:r>
            <a:endParaRPr lang="en-US" sz="2400" dirty="0"/>
          </a:p>
        </p:txBody>
      </p:sp>
    </p:spTree>
    <p:extLst>
      <p:ext uri="{BB962C8B-B14F-4D97-AF65-F5344CB8AC3E}">
        <p14:creationId xmlns:p14="http://schemas.microsoft.com/office/powerpoint/2010/main" val="1459453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164</TotalTime>
  <Words>909</Words>
  <Application>Microsoft Office PowerPoint</Application>
  <PresentationFormat>Widescreen</PresentationFormat>
  <Paragraphs>63</Paragraphs>
  <Slides>10</Slides>
  <Notes>5</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(Body)</vt:lpstr>
      <vt:lpstr>Calibri Light</vt:lpstr>
      <vt:lpstr>Wingdings</vt:lpstr>
      <vt:lpstr>Retrospect</vt:lpstr>
      <vt:lpstr>RAID</vt:lpstr>
      <vt:lpstr>Content</vt:lpstr>
      <vt:lpstr>Khái niệm RAID</vt:lpstr>
      <vt:lpstr>Các kỹ thuật tạo RAID</vt:lpstr>
      <vt:lpstr>Kỹ thuật tạo lát đĩa (Disk Stripping) </vt:lpstr>
      <vt:lpstr>Kỹ thuật soi gương đĩa (Disk Mirroring)   </vt:lpstr>
      <vt:lpstr>Các loại RAID: RAID 0</vt:lpstr>
      <vt:lpstr>Các loại RAID: RAID 1</vt:lpstr>
      <vt:lpstr>Các loại RAID: RAID 10</vt:lpstr>
      <vt:lpstr>Các loại RAID: RAID 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RAID</dc:title>
  <dc:creator>NGUYEN THI UOC D20CN10</dc:creator>
  <cp:lastModifiedBy>NGUYEN THI UOC D20CN10</cp:lastModifiedBy>
  <cp:revision>43</cp:revision>
  <dcterms:created xsi:type="dcterms:W3CDTF">2023-08-11T08:04:24Z</dcterms:created>
  <dcterms:modified xsi:type="dcterms:W3CDTF">2023-08-11T10:48:40Z</dcterms:modified>
</cp:coreProperties>
</file>

<file path=docProps/thumbnail.jpeg>
</file>